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10.xml.rels" ContentType="application/vnd.openxmlformats-package.relationships+xml"/>
  <Override PartName="/ppt/slides/_rels/slide17.xml.rels" ContentType="application/vnd.openxmlformats-package.relationships+xml"/>
  <Override PartName="/ppt/slides/_rels/slide9.xml.rels" ContentType="application/vnd.openxmlformats-package.relationships+xml"/>
  <Override PartName="/ppt/slides/_rels/slide24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23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18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9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2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slide22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4.png" ContentType="image/png"/>
  <Override PartName="/ppt/media/image3.jpeg" ContentType="image/jpeg"/>
  <Override PartName="/ppt/media/image2.jpeg" ContentType="image/jpeg"/>
  <Override PartName="/ppt/media/image1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dc3e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Grafik 7" descr=""/>
          <p:cNvPicPr/>
          <p:nvPr/>
        </p:nvPicPr>
        <p:blipFill>
          <a:blip r:embed="rId2"/>
          <a:stretch/>
        </p:blipFill>
        <p:spPr>
          <a:xfrm>
            <a:off x="-102960" y="-85320"/>
            <a:ext cx="2285640" cy="7065000"/>
          </a:xfrm>
          <a:prstGeom prst="rect">
            <a:avLst/>
          </a:prstGeom>
          <a:ln>
            <a:noFill/>
          </a:ln>
        </p:spPr>
      </p:pic>
      <p:pic>
        <p:nvPicPr>
          <p:cNvPr id="1" name="Grafik 2" descr=""/>
          <p:cNvPicPr/>
          <p:nvPr/>
        </p:nvPicPr>
        <p:blipFill>
          <a:blip r:embed="rId3"/>
          <a:stretch/>
        </p:blipFill>
        <p:spPr>
          <a:xfrm>
            <a:off x="9851760" y="6067080"/>
            <a:ext cx="2340000" cy="79452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E9865C9F-DB74-40C9-AD10-E5E479DDC01E}" type="datetime">
              <a:rPr b="0" lang="en-US" sz="1800" spc="-1" strike="noStrike">
                <a:solidFill>
                  <a:srgbClr val="000000"/>
                </a:solidFill>
                <a:latin typeface="Calibri"/>
              </a:rPr>
              <a:t>4/24/20</a:t>
            </a:fld>
            <a:endParaRPr b="0" lang="en-US" sz="1800" spc="-1" strike="noStrike"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C492788F-A86F-4F8C-9313-C7CC46D6C7D1}" type="slidenum">
              <a:rPr b="0" lang="en-US" sz="18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8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2710080" y="1079640"/>
            <a:ext cx="6841080" cy="435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i="1" lang="en-US" sz="4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Diese Präsentation ersetzt keine individuelle Beratung, verarbeitet nicht alle Hintergrunddetails zum Thema und ist daher nur ein erster Gedankenanstoß für eine individuelle Beratung.</a:t>
            </a:r>
            <a:endParaRPr b="0" lang="en-US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" name="Table 1"/>
          <p:cNvGraphicFramePr/>
          <p:nvPr/>
        </p:nvGraphicFramePr>
        <p:xfrm>
          <a:off x="3156120" y="16200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Flexibilität</a:t>
                      </a:r>
                      <a:endParaRPr b="0" lang="en-US" sz="32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6" name="Table 2"/>
          <p:cNvGraphicFramePr/>
          <p:nvPr/>
        </p:nvGraphicFramePr>
        <p:xfrm>
          <a:off x="1057680" y="91656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Klassisches Depot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7" name="Table 3"/>
          <p:cNvGraphicFramePr/>
          <p:nvPr/>
        </p:nvGraphicFramePr>
        <p:xfrm>
          <a:off x="8021160" y="92268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myLife Invest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168" name="CustomShape 4"/>
          <p:cNvSpPr/>
          <p:nvPr/>
        </p:nvSpPr>
        <p:spPr>
          <a:xfrm>
            <a:off x="2199600" y="16750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69" name="CustomShape 5"/>
          <p:cNvSpPr/>
          <p:nvPr/>
        </p:nvSpPr>
        <p:spPr>
          <a:xfrm>
            <a:off x="9298800" y="162216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70" name="CustomShape 6"/>
          <p:cNvSpPr/>
          <p:nvPr/>
        </p:nvSpPr>
        <p:spPr>
          <a:xfrm>
            <a:off x="2199600" y="29188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71" name="CustomShape 7"/>
          <p:cNvSpPr/>
          <p:nvPr/>
        </p:nvSpPr>
        <p:spPr>
          <a:xfrm>
            <a:off x="2199600" y="41788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72" name="CustomShape 8"/>
          <p:cNvSpPr/>
          <p:nvPr/>
        </p:nvSpPr>
        <p:spPr>
          <a:xfrm>
            <a:off x="9319320" y="412272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73" name="CustomShape 9"/>
          <p:cNvSpPr/>
          <p:nvPr/>
        </p:nvSpPr>
        <p:spPr>
          <a:xfrm>
            <a:off x="9319320" y="295236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grpSp>
        <p:nvGrpSpPr>
          <p:cNvPr id="174" name="Group 10"/>
          <p:cNvGrpSpPr/>
          <p:nvPr/>
        </p:nvGrpSpPr>
        <p:grpSpPr>
          <a:xfrm>
            <a:off x="4276080" y="1633680"/>
            <a:ext cx="3655800" cy="953640"/>
            <a:chOff x="4276080" y="1633680"/>
            <a:chExt cx="3655800" cy="953640"/>
          </a:xfrm>
        </p:grpSpPr>
        <p:sp>
          <p:nvSpPr>
            <p:cNvPr id="175" name="CustomShape 11"/>
            <p:cNvSpPr/>
            <p:nvPr/>
          </p:nvSpPr>
          <p:spPr>
            <a:xfrm>
              <a:off x="4290120" y="1633680"/>
              <a:ext cx="3641760" cy="9536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6" name="CustomShape 12"/>
            <p:cNvSpPr/>
            <p:nvPr/>
          </p:nvSpPr>
          <p:spPr>
            <a:xfrm>
              <a:off x="4276080" y="1849320"/>
              <a:ext cx="364176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Entnahmen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177" name="Group 13"/>
          <p:cNvGrpSpPr/>
          <p:nvPr/>
        </p:nvGrpSpPr>
        <p:grpSpPr>
          <a:xfrm>
            <a:off x="4290120" y="2914920"/>
            <a:ext cx="3641760" cy="914040"/>
            <a:chOff x="4290120" y="2914920"/>
            <a:chExt cx="3641760" cy="914040"/>
          </a:xfrm>
        </p:grpSpPr>
        <p:sp>
          <p:nvSpPr>
            <p:cNvPr id="178" name="CustomShape 14"/>
            <p:cNvSpPr/>
            <p:nvPr/>
          </p:nvSpPr>
          <p:spPr>
            <a:xfrm>
              <a:off x="4290120" y="2914920"/>
              <a:ext cx="3641760" cy="9140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9" name="CustomShape 15"/>
            <p:cNvSpPr/>
            <p:nvPr/>
          </p:nvSpPr>
          <p:spPr>
            <a:xfrm>
              <a:off x="4810680" y="3097080"/>
              <a:ext cx="2572200" cy="516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Stornogebühren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180" name="Group 16"/>
          <p:cNvGrpSpPr/>
          <p:nvPr/>
        </p:nvGrpSpPr>
        <p:grpSpPr>
          <a:xfrm>
            <a:off x="4289040" y="4174560"/>
            <a:ext cx="3655800" cy="848880"/>
            <a:chOff x="4289040" y="4174560"/>
            <a:chExt cx="3655800" cy="848880"/>
          </a:xfrm>
        </p:grpSpPr>
        <p:sp>
          <p:nvSpPr>
            <p:cNvPr id="181" name="CustomShape 17"/>
            <p:cNvSpPr/>
            <p:nvPr/>
          </p:nvSpPr>
          <p:spPr>
            <a:xfrm>
              <a:off x="4289040" y="4174560"/>
              <a:ext cx="3641760" cy="84888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2" name="CustomShape 18"/>
            <p:cNvSpPr/>
            <p:nvPr/>
          </p:nvSpPr>
          <p:spPr>
            <a:xfrm>
              <a:off x="4303080" y="4300560"/>
              <a:ext cx="364176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Anzahl der Fonds</a:t>
              </a:r>
              <a:endParaRPr b="0" lang="en-US" sz="2800" spc="-1" strike="noStrike">
                <a:latin typeface="Arial"/>
              </a:endParaRPr>
            </a:p>
          </p:txBody>
        </p:sp>
      </p:grpSp>
      <p:sp>
        <p:nvSpPr>
          <p:cNvPr id="183" name="CustomShape 19"/>
          <p:cNvSpPr/>
          <p:nvPr/>
        </p:nvSpPr>
        <p:spPr>
          <a:xfrm>
            <a:off x="2194920" y="54154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84" name="CustomShape 20"/>
          <p:cNvSpPr/>
          <p:nvPr/>
        </p:nvSpPr>
        <p:spPr>
          <a:xfrm>
            <a:off x="9315000" y="535932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grpSp>
        <p:nvGrpSpPr>
          <p:cNvPr id="185" name="Group 21"/>
          <p:cNvGrpSpPr/>
          <p:nvPr/>
        </p:nvGrpSpPr>
        <p:grpSpPr>
          <a:xfrm>
            <a:off x="4284720" y="5367240"/>
            <a:ext cx="3664440" cy="943560"/>
            <a:chOff x="4284720" y="5367240"/>
            <a:chExt cx="3664440" cy="943560"/>
          </a:xfrm>
        </p:grpSpPr>
        <p:sp>
          <p:nvSpPr>
            <p:cNvPr id="186" name="CustomShape 22"/>
            <p:cNvSpPr/>
            <p:nvPr/>
          </p:nvSpPr>
          <p:spPr>
            <a:xfrm>
              <a:off x="4284720" y="5385240"/>
              <a:ext cx="3641760" cy="84888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7" name="CustomShape 23"/>
            <p:cNvSpPr/>
            <p:nvPr/>
          </p:nvSpPr>
          <p:spPr>
            <a:xfrm>
              <a:off x="4307400" y="5367240"/>
              <a:ext cx="3641760" cy="943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Mindestanlage pro Fonds</a:t>
              </a:r>
              <a:endParaRPr b="0" lang="en-US" sz="2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9" dur="indefinite" restart="never" nodeType="tmRoot">
          <p:childTnLst>
            <p:seq>
              <p:cTn id="420" dur="indefinite" nodeType="mainSeq"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5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6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2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0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1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32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5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6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37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2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3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4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7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8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49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2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3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54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9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0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61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2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6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5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6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6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0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71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6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7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78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1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2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83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4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6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88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8" name="Table 1"/>
          <p:cNvGraphicFramePr/>
          <p:nvPr/>
        </p:nvGraphicFramePr>
        <p:xfrm>
          <a:off x="3156120" y="16200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Flexibilität</a:t>
                      </a:r>
                      <a:endParaRPr b="0" lang="en-US" sz="32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9" name="Table 2"/>
          <p:cNvGraphicFramePr/>
          <p:nvPr/>
        </p:nvGraphicFramePr>
        <p:xfrm>
          <a:off x="1057680" y="91656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Klassisches Depot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0" name="Table 3"/>
          <p:cNvGraphicFramePr/>
          <p:nvPr/>
        </p:nvGraphicFramePr>
        <p:xfrm>
          <a:off x="8021160" y="92268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myLife Invest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191" name="CustomShape 4"/>
          <p:cNvSpPr/>
          <p:nvPr/>
        </p:nvSpPr>
        <p:spPr>
          <a:xfrm>
            <a:off x="2199600" y="16750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92" name="CustomShape 5"/>
          <p:cNvSpPr/>
          <p:nvPr/>
        </p:nvSpPr>
        <p:spPr>
          <a:xfrm>
            <a:off x="9298800" y="162216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93" name="CustomShape 6"/>
          <p:cNvSpPr/>
          <p:nvPr/>
        </p:nvSpPr>
        <p:spPr>
          <a:xfrm>
            <a:off x="2199600" y="29188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94" name="CustomShape 7"/>
          <p:cNvSpPr/>
          <p:nvPr/>
        </p:nvSpPr>
        <p:spPr>
          <a:xfrm>
            <a:off x="2199600" y="41788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95" name="CustomShape 8"/>
          <p:cNvSpPr/>
          <p:nvPr/>
        </p:nvSpPr>
        <p:spPr>
          <a:xfrm>
            <a:off x="9319320" y="412272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96" name="CustomShape 9"/>
          <p:cNvSpPr/>
          <p:nvPr/>
        </p:nvSpPr>
        <p:spPr>
          <a:xfrm>
            <a:off x="9319320" y="295236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97" name="CustomShape 10"/>
          <p:cNvSpPr/>
          <p:nvPr/>
        </p:nvSpPr>
        <p:spPr>
          <a:xfrm>
            <a:off x="229680" y="1701000"/>
            <a:ext cx="3939120" cy="8218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Täglich kostenfrei per Onlineorder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98" name="CustomShape 11"/>
          <p:cNvSpPr/>
          <p:nvPr/>
        </p:nvSpPr>
        <p:spPr>
          <a:xfrm>
            <a:off x="8053200" y="1704240"/>
            <a:ext cx="3939120" cy="8218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Täglich kostenfrei per Onlineorder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99" name="CustomShape 12"/>
          <p:cNvSpPr/>
          <p:nvPr/>
        </p:nvSpPr>
        <p:spPr>
          <a:xfrm>
            <a:off x="229680" y="3172680"/>
            <a:ext cx="3939120" cy="456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Keine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0" name="CustomShape 13"/>
          <p:cNvSpPr/>
          <p:nvPr/>
        </p:nvSpPr>
        <p:spPr>
          <a:xfrm>
            <a:off x="8034480" y="3197520"/>
            <a:ext cx="3939120" cy="456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Keine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1" name="CustomShape 14"/>
          <p:cNvSpPr/>
          <p:nvPr/>
        </p:nvSpPr>
        <p:spPr>
          <a:xfrm>
            <a:off x="217080" y="4428000"/>
            <a:ext cx="3939120" cy="456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Ca. 3.000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2" name="CustomShape 15"/>
          <p:cNvSpPr/>
          <p:nvPr/>
        </p:nvSpPr>
        <p:spPr>
          <a:xfrm>
            <a:off x="8021160" y="4380480"/>
            <a:ext cx="3939120" cy="456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Ca. 3.000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203" name="Group 16"/>
          <p:cNvGrpSpPr/>
          <p:nvPr/>
        </p:nvGrpSpPr>
        <p:grpSpPr>
          <a:xfrm>
            <a:off x="4276080" y="1633680"/>
            <a:ext cx="3655800" cy="953640"/>
            <a:chOff x="4276080" y="1633680"/>
            <a:chExt cx="3655800" cy="953640"/>
          </a:xfrm>
        </p:grpSpPr>
        <p:sp>
          <p:nvSpPr>
            <p:cNvPr id="204" name="CustomShape 17"/>
            <p:cNvSpPr/>
            <p:nvPr/>
          </p:nvSpPr>
          <p:spPr>
            <a:xfrm>
              <a:off x="4290120" y="1633680"/>
              <a:ext cx="3641760" cy="9536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5" name="CustomShape 18"/>
            <p:cNvSpPr/>
            <p:nvPr/>
          </p:nvSpPr>
          <p:spPr>
            <a:xfrm>
              <a:off x="4276080" y="1849320"/>
              <a:ext cx="364176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Entnahmen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206" name="Group 19"/>
          <p:cNvGrpSpPr/>
          <p:nvPr/>
        </p:nvGrpSpPr>
        <p:grpSpPr>
          <a:xfrm>
            <a:off x="4290120" y="2914920"/>
            <a:ext cx="3641760" cy="914040"/>
            <a:chOff x="4290120" y="2914920"/>
            <a:chExt cx="3641760" cy="914040"/>
          </a:xfrm>
        </p:grpSpPr>
        <p:sp>
          <p:nvSpPr>
            <p:cNvPr id="207" name="CustomShape 20"/>
            <p:cNvSpPr/>
            <p:nvPr/>
          </p:nvSpPr>
          <p:spPr>
            <a:xfrm>
              <a:off x="4290120" y="2914920"/>
              <a:ext cx="3641760" cy="9140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21"/>
            <p:cNvSpPr/>
            <p:nvPr/>
          </p:nvSpPr>
          <p:spPr>
            <a:xfrm>
              <a:off x="4810680" y="3097080"/>
              <a:ext cx="2572200" cy="516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Stornogebühren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209" name="Group 22"/>
          <p:cNvGrpSpPr/>
          <p:nvPr/>
        </p:nvGrpSpPr>
        <p:grpSpPr>
          <a:xfrm>
            <a:off x="4289040" y="4174560"/>
            <a:ext cx="3655800" cy="848880"/>
            <a:chOff x="4289040" y="4174560"/>
            <a:chExt cx="3655800" cy="848880"/>
          </a:xfrm>
        </p:grpSpPr>
        <p:sp>
          <p:nvSpPr>
            <p:cNvPr id="210" name="CustomShape 23"/>
            <p:cNvSpPr/>
            <p:nvPr/>
          </p:nvSpPr>
          <p:spPr>
            <a:xfrm>
              <a:off x="4289040" y="4174560"/>
              <a:ext cx="3641760" cy="84888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24"/>
            <p:cNvSpPr/>
            <p:nvPr/>
          </p:nvSpPr>
          <p:spPr>
            <a:xfrm>
              <a:off x="4303080" y="4300560"/>
              <a:ext cx="364176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Anzahl der Fonds</a:t>
              </a:r>
              <a:endParaRPr b="0" lang="en-US" sz="2800" spc="-1" strike="noStrike">
                <a:latin typeface="Arial"/>
              </a:endParaRPr>
            </a:p>
          </p:txBody>
        </p:sp>
      </p:grpSp>
      <p:sp>
        <p:nvSpPr>
          <p:cNvPr id="212" name="CustomShape 25"/>
          <p:cNvSpPr/>
          <p:nvPr/>
        </p:nvSpPr>
        <p:spPr>
          <a:xfrm>
            <a:off x="2194920" y="54154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13" name="CustomShape 26"/>
          <p:cNvSpPr/>
          <p:nvPr/>
        </p:nvSpPr>
        <p:spPr>
          <a:xfrm>
            <a:off x="9315000" y="535932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grpSp>
        <p:nvGrpSpPr>
          <p:cNvPr id="214" name="Group 27"/>
          <p:cNvGrpSpPr/>
          <p:nvPr/>
        </p:nvGrpSpPr>
        <p:grpSpPr>
          <a:xfrm>
            <a:off x="4284720" y="5367240"/>
            <a:ext cx="3664440" cy="943560"/>
            <a:chOff x="4284720" y="5367240"/>
            <a:chExt cx="3664440" cy="943560"/>
          </a:xfrm>
        </p:grpSpPr>
        <p:sp>
          <p:nvSpPr>
            <p:cNvPr id="215" name="CustomShape 28"/>
            <p:cNvSpPr/>
            <p:nvPr/>
          </p:nvSpPr>
          <p:spPr>
            <a:xfrm>
              <a:off x="4284720" y="5385240"/>
              <a:ext cx="3641760" cy="84888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6" name="CustomShape 29"/>
            <p:cNvSpPr/>
            <p:nvPr/>
          </p:nvSpPr>
          <p:spPr>
            <a:xfrm>
              <a:off x="4307400" y="5367240"/>
              <a:ext cx="3641760" cy="943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Mindestanlage pro Fonds</a:t>
              </a:r>
              <a:endParaRPr b="0" lang="en-US" sz="2800" spc="-1" strike="noStrike">
                <a:latin typeface="Arial"/>
              </a:endParaRPr>
            </a:p>
          </p:txBody>
        </p:sp>
      </p:grpSp>
      <p:sp>
        <p:nvSpPr>
          <p:cNvPr id="217" name="CustomShape 30"/>
          <p:cNvSpPr/>
          <p:nvPr/>
        </p:nvSpPr>
        <p:spPr>
          <a:xfrm>
            <a:off x="217080" y="5614200"/>
            <a:ext cx="3939120" cy="456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100 €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18" name="CustomShape 31"/>
          <p:cNvSpPr/>
          <p:nvPr/>
        </p:nvSpPr>
        <p:spPr>
          <a:xfrm>
            <a:off x="8021160" y="5620320"/>
            <a:ext cx="3939120" cy="456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100 €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89" dur="indefinite" restart="never" nodeType="tmRoot">
          <p:childTnLst>
            <p:seq>
              <p:cTn id="490" dur="indefinite" nodeType="mainSeq">
                <p:childTnLst>
                  <p:par>
                    <p:cTn id="491" fill="hold">
                      <p:stCondLst>
                        <p:cond delay="0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nodeType="with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494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5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49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>
                            <p:stCondLst>
                              <p:cond delay="500"/>
                            </p:stCondLst>
                            <p:childTnLst>
                              <p:par>
                                <p:cTn id="499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1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2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03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507" dur="1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8" dur="1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509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1" fill="hold">
                            <p:stCondLst>
                              <p:cond delay="1000"/>
                            </p:stCondLst>
                            <p:childTnLst>
                              <p:par>
                                <p:cTn id="512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4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5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16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520"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1"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52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1000"/>
                            </p:stCondLst>
                            <p:childTnLst>
                              <p:par>
                                <p:cTn id="525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7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8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29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533" dur="10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4" dur="10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535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>
                            <p:stCondLst>
                              <p:cond delay="1000"/>
                            </p:stCondLst>
                            <p:childTnLst>
                              <p:par>
                                <p:cTn id="538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0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1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42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546"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7"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548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51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3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4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55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559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0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56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3" fill="hold">
                            <p:stCondLst>
                              <p:cond delay="500"/>
                            </p:stCondLst>
                            <p:childTnLst>
                              <p:par>
                                <p:cTn id="564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6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7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68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9" fill="hold">
                      <p:stCondLst>
                        <p:cond delay="indefinite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572"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3"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574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7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9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0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81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2" fill="hold">
                      <p:stCondLst>
                        <p:cond delay="indefinite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585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6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58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>
                            <p:stCondLst>
                              <p:cond delay="500"/>
                            </p:stCondLst>
                            <p:childTnLst>
                              <p:par>
                                <p:cTn id="590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2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3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94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9" name="Table 1"/>
          <p:cNvGraphicFramePr/>
          <p:nvPr/>
        </p:nvGraphicFramePr>
        <p:xfrm>
          <a:off x="3156120" y="16200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Flexibilität</a:t>
                      </a:r>
                      <a:endParaRPr b="0" lang="en-US" sz="32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0" name="Table 2"/>
          <p:cNvGraphicFramePr/>
          <p:nvPr/>
        </p:nvGraphicFramePr>
        <p:xfrm>
          <a:off x="1057680" y="91656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Klassisches Depot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1" name="Table 3"/>
          <p:cNvGraphicFramePr/>
          <p:nvPr/>
        </p:nvGraphicFramePr>
        <p:xfrm>
          <a:off x="8021160" y="92268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myLife Invest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222" name="CustomShape 4"/>
          <p:cNvSpPr/>
          <p:nvPr/>
        </p:nvSpPr>
        <p:spPr>
          <a:xfrm>
            <a:off x="2199600" y="16750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23" name="CustomShape 5"/>
          <p:cNvSpPr/>
          <p:nvPr/>
        </p:nvSpPr>
        <p:spPr>
          <a:xfrm>
            <a:off x="9298800" y="162216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24" name="CustomShape 6"/>
          <p:cNvSpPr/>
          <p:nvPr/>
        </p:nvSpPr>
        <p:spPr>
          <a:xfrm>
            <a:off x="2199600" y="29188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25" name="CustomShape 7"/>
          <p:cNvSpPr/>
          <p:nvPr/>
        </p:nvSpPr>
        <p:spPr>
          <a:xfrm>
            <a:off x="2199600" y="41788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26" name="CustomShape 8"/>
          <p:cNvSpPr/>
          <p:nvPr/>
        </p:nvSpPr>
        <p:spPr>
          <a:xfrm>
            <a:off x="9319320" y="412272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27" name="CustomShape 9"/>
          <p:cNvSpPr/>
          <p:nvPr/>
        </p:nvSpPr>
        <p:spPr>
          <a:xfrm>
            <a:off x="9319320" y="295236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grpSp>
        <p:nvGrpSpPr>
          <p:cNvPr id="228" name="Group 10"/>
          <p:cNvGrpSpPr/>
          <p:nvPr/>
        </p:nvGrpSpPr>
        <p:grpSpPr>
          <a:xfrm>
            <a:off x="4276080" y="1633680"/>
            <a:ext cx="3655800" cy="953640"/>
            <a:chOff x="4276080" y="1633680"/>
            <a:chExt cx="3655800" cy="953640"/>
          </a:xfrm>
        </p:grpSpPr>
        <p:sp>
          <p:nvSpPr>
            <p:cNvPr id="229" name="CustomShape 11"/>
            <p:cNvSpPr/>
            <p:nvPr/>
          </p:nvSpPr>
          <p:spPr>
            <a:xfrm>
              <a:off x="4290120" y="1633680"/>
              <a:ext cx="3641760" cy="9536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0" name="CustomShape 12"/>
            <p:cNvSpPr/>
            <p:nvPr/>
          </p:nvSpPr>
          <p:spPr>
            <a:xfrm>
              <a:off x="4276080" y="1849320"/>
              <a:ext cx="364176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Fondstausch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231" name="Group 13"/>
          <p:cNvGrpSpPr/>
          <p:nvPr/>
        </p:nvGrpSpPr>
        <p:grpSpPr>
          <a:xfrm>
            <a:off x="4290120" y="2914920"/>
            <a:ext cx="3641760" cy="914040"/>
            <a:chOff x="4290120" y="2914920"/>
            <a:chExt cx="3641760" cy="914040"/>
          </a:xfrm>
        </p:grpSpPr>
        <p:sp>
          <p:nvSpPr>
            <p:cNvPr id="232" name="CustomShape 14"/>
            <p:cNvSpPr/>
            <p:nvPr/>
          </p:nvSpPr>
          <p:spPr>
            <a:xfrm>
              <a:off x="4290120" y="2914920"/>
              <a:ext cx="3641760" cy="9140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3" name="CustomShape 15"/>
            <p:cNvSpPr/>
            <p:nvPr/>
          </p:nvSpPr>
          <p:spPr>
            <a:xfrm>
              <a:off x="5028480" y="3097080"/>
              <a:ext cx="213624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Einzahlungen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234" name="Group 16"/>
          <p:cNvGrpSpPr/>
          <p:nvPr/>
        </p:nvGrpSpPr>
        <p:grpSpPr>
          <a:xfrm>
            <a:off x="4289040" y="4174560"/>
            <a:ext cx="3655800" cy="848880"/>
            <a:chOff x="4289040" y="4174560"/>
            <a:chExt cx="3655800" cy="848880"/>
          </a:xfrm>
        </p:grpSpPr>
        <p:sp>
          <p:nvSpPr>
            <p:cNvPr id="235" name="CustomShape 17"/>
            <p:cNvSpPr/>
            <p:nvPr/>
          </p:nvSpPr>
          <p:spPr>
            <a:xfrm>
              <a:off x="4289040" y="4174560"/>
              <a:ext cx="3641760" cy="84888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6" name="CustomShape 18"/>
            <p:cNvSpPr/>
            <p:nvPr/>
          </p:nvSpPr>
          <p:spPr>
            <a:xfrm>
              <a:off x="4303080" y="4300560"/>
              <a:ext cx="364176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Auszahlungen</a:t>
              </a:r>
              <a:endParaRPr b="0" lang="en-US" sz="2800" spc="-1" strike="noStrike">
                <a:latin typeface="Arial"/>
              </a:endParaRPr>
            </a:p>
          </p:txBody>
        </p:sp>
      </p:grpSp>
      <p:sp>
        <p:nvSpPr>
          <p:cNvPr id="237" name="CustomShape 19"/>
          <p:cNvSpPr/>
          <p:nvPr/>
        </p:nvSpPr>
        <p:spPr>
          <a:xfrm>
            <a:off x="2194920" y="54154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38" name="CustomShape 20"/>
          <p:cNvSpPr/>
          <p:nvPr/>
        </p:nvSpPr>
        <p:spPr>
          <a:xfrm>
            <a:off x="9315000" y="535932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grpSp>
        <p:nvGrpSpPr>
          <p:cNvPr id="239" name="Group 21"/>
          <p:cNvGrpSpPr/>
          <p:nvPr/>
        </p:nvGrpSpPr>
        <p:grpSpPr>
          <a:xfrm>
            <a:off x="4284720" y="5385240"/>
            <a:ext cx="3660120" cy="848880"/>
            <a:chOff x="4284720" y="5385240"/>
            <a:chExt cx="3660120" cy="848880"/>
          </a:xfrm>
        </p:grpSpPr>
        <p:sp>
          <p:nvSpPr>
            <p:cNvPr id="240" name="CustomShape 22"/>
            <p:cNvSpPr/>
            <p:nvPr/>
          </p:nvSpPr>
          <p:spPr>
            <a:xfrm>
              <a:off x="4284720" y="5385240"/>
              <a:ext cx="3641760" cy="84888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1" name="CustomShape 23"/>
            <p:cNvSpPr/>
            <p:nvPr/>
          </p:nvSpPr>
          <p:spPr>
            <a:xfrm>
              <a:off x="4303080" y="5541840"/>
              <a:ext cx="364176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Mindesthaltedauer</a:t>
              </a:r>
              <a:endParaRPr b="0" lang="en-US" sz="2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95" dur="indefinite" restart="never" nodeType="tmRoot">
          <p:childTnLst>
            <p:seq>
              <p:cTn id="596" dur="indefinite" nodeType="mainSeq">
                <p:childTnLst>
                  <p:par>
                    <p:cTn id="597" fill="hold">
                      <p:stCondLst>
                        <p:cond delay="0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01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2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03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4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06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7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08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9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1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2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13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8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9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20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1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23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4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25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6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28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9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30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5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6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37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8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40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1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42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3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45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6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47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8" fill="hold">
                      <p:stCondLst>
                        <p:cond delay="indefinite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2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3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54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5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7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8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59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0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62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3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64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2" name="Table 1"/>
          <p:cNvGraphicFramePr/>
          <p:nvPr/>
        </p:nvGraphicFramePr>
        <p:xfrm>
          <a:off x="3156120" y="16200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Flexibilität</a:t>
                      </a:r>
                      <a:endParaRPr b="0" lang="en-US" sz="32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3" name="Table 2"/>
          <p:cNvGraphicFramePr/>
          <p:nvPr/>
        </p:nvGraphicFramePr>
        <p:xfrm>
          <a:off x="1057680" y="91656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Klassisches Depot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4" name="Table 3"/>
          <p:cNvGraphicFramePr/>
          <p:nvPr/>
        </p:nvGraphicFramePr>
        <p:xfrm>
          <a:off x="8021160" y="92268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myLife Invest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245" name="CustomShape 4"/>
          <p:cNvSpPr/>
          <p:nvPr/>
        </p:nvSpPr>
        <p:spPr>
          <a:xfrm>
            <a:off x="2199600" y="16750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9298800" y="162216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2199600" y="29188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48" name="CustomShape 7"/>
          <p:cNvSpPr/>
          <p:nvPr/>
        </p:nvSpPr>
        <p:spPr>
          <a:xfrm>
            <a:off x="2199600" y="41788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49" name="CustomShape 8"/>
          <p:cNvSpPr/>
          <p:nvPr/>
        </p:nvSpPr>
        <p:spPr>
          <a:xfrm>
            <a:off x="9319320" y="412272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50" name="CustomShape 9"/>
          <p:cNvSpPr/>
          <p:nvPr/>
        </p:nvSpPr>
        <p:spPr>
          <a:xfrm>
            <a:off x="9319320" y="295236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51" name="CustomShape 10"/>
          <p:cNvSpPr/>
          <p:nvPr/>
        </p:nvSpPr>
        <p:spPr>
          <a:xfrm>
            <a:off x="229680" y="1701000"/>
            <a:ext cx="3939120" cy="8218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Täglich kostenfrei per Onlineorder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52" name="CustomShape 11"/>
          <p:cNvSpPr/>
          <p:nvPr/>
        </p:nvSpPr>
        <p:spPr>
          <a:xfrm>
            <a:off x="8053200" y="1704240"/>
            <a:ext cx="3939120" cy="8218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Täglich kostenfrei per Onlineantrag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53" name="CustomShape 12"/>
          <p:cNvSpPr/>
          <p:nvPr/>
        </p:nvSpPr>
        <p:spPr>
          <a:xfrm>
            <a:off x="217080" y="2946600"/>
            <a:ext cx="3939120" cy="8218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Überweisung oder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per Depotübertrag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54" name="CustomShape 13"/>
          <p:cNvSpPr/>
          <p:nvPr/>
        </p:nvSpPr>
        <p:spPr>
          <a:xfrm>
            <a:off x="8053200" y="2950560"/>
            <a:ext cx="3939120" cy="8218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Überweisung oder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per Depotübertrag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55" name="CustomShape 14"/>
          <p:cNvSpPr/>
          <p:nvPr/>
        </p:nvSpPr>
        <p:spPr>
          <a:xfrm>
            <a:off x="217080" y="4214880"/>
            <a:ext cx="3939120" cy="8218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Überweisung oder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per Depotübertrag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56" name="CustomShape 15"/>
          <p:cNvSpPr/>
          <p:nvPr/>
        </p:nvSpPr>
        <p:spPr>
          <a:xfrm>
            <a:off x="8063640" y="4213080"/>
            <a:ext cx="3939120" cy="8218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Überweisung oder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per Depotübertrag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257" name="Group 16"/>
          <p:cNvGrpSpPr/>
          <p:nvPr/>
        </p:nvGrpSpPr>
        <p:grpSpPr>
          <a:xfrm>
            <a:off x="4276080" y="1633680"/>
            <a:ext cx="3655800" cy="953640"/>
            <a:chOff x="4276080" y="1633680"/>
            <a:chExt cx="3655800" cy="953640"/>
          </a:xfrm>
        </p:grpSpPr>
        <p:sp>
          <p:nvSpPr>
            <p:cNvPr id="258" name="CustomShape 17"/>
            <p:cNvSpPr/>
            <p:nvPr/>
          </p:nvSpPr>
          <p:spPr>
            <a:xfrm>
              <a:off x="4290120" y="1633680"/>
              <a:ext cx="3641760" cy="9536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59" name="CustomShape 18"/>
            <p:cNvSpPr/>
            <p:nvPr/>
          </p:nvSpPr>
          <p:spPr>
            <a:xfrm>
              <a:off x="4276080" y="1849320"/>
              <a:ext cx="364176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Fondstausch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260" name="Group 19"/>
          <p:cNvGrpSpPr/>
          <p:nvPr/>
        </p:nvGrpSpPr>
        <p:grpSpPr>
          <a:xfrm>
            <a:off x="4290120" y="2914920"/>
            <a:ext cx="3641760" cy="914040"/>
            <a:chOff x="4290120" y="2914920"/>
            <a:chExt cx="3641760" cy="914040"/>
          </a:xfrm>
        </p:grpSpPr>
        <p:sp>
          <p:nvSpPr>
            <p:cNvPr id="261" name="CustomShape 20"/>
            <p:cNvSpPr/>
            <p:nvPr/>
          </p:nvSpPr>
          <p:spPr>
            <a:xfrm>
              <a:off x="4290120" y="2914920"/>
              <a:ext cx="3641760" cy="9140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2" name="CustomShape 21"/>
            <p:cNvSpPr/>
            <p:nvPr/>
          </p:nvSpPr>
          <p:spPr>
            <a:xfrm>
              <a:off x="5028480" y="3097080"/>
              <a:ext cx="213624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Einzahlungen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263" name="Group 22"/>
          <p:cNvGrpSpPr/>
          <p:nvPr/>
        </p:nvGrpSpPr>
        <p:grpSpPr>
          <a:xfrm>
            <a:off x="4289040" y="4174560"/>
            <a:ext cx="3655800" cy="848880"/>
            <a:chOff x="4289040" y="4174560"/>
            <a:chExt cx="3655800" cy="848880"/>
          </a:xfrm>
        </p:grpSpPr>
        <p:sp>
          <p:nvSpPr>
            <p:cNvPr id="264" name="CustomShape 23"/>
            <p:cNvSpPr/>
            <p:nvPr/>
          </p:nvSpPr>
          <p:spPr>
            <a:xfrm>
              <a:off x="4289040" y="4174560"/>
              <a:ext cx="3641760" cy="84888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5" name="CustomShape 24"/>
            <p:cNvSpPr/>
            <p:nvPr/>
          </p:nvSpPr>
          <p:spPr>
            <a:xfrm>
              <a:off x="4303080" y="4300560"/>
              <a:ext cx="364176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Auszahlungen</a:t>
              </a:r>
              <a:endParaRPr b="0" lang="en-US" sz="2800" spc="-1" strike="noStrike">
                <a:latin typeface="Arial"/>
              </a:endParaRPr>
            </a:p>
          </p:txBody>
        </p:sp>
      </p:grpSp>
      <p:sp>
        <p:nvSpPr>
          <p:cNvPr id="266" name="CustomShape 25"/>
          <p:cNvSpPr/>
          <p:nvPr/>
        </p:nvSpPr>
        <p:spPr>
          <a:xfrm>
            <a:off x="2194920" y="54154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67" name="CustomShape 26"/>
          <p:cNvSpPr/>
          <p:nvPr/>
        </p:nvSpPr>
        <p:spPr>
          <a:xfrm>
            <a:off x="9315000" y="535932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grpSp>
        <p:nvGrpSpPr>
          <p:cNvPr id="268" name="Group 27"/>
          <p:cNvGrpSpPr/>
          <p:nvPr/>
        </p:nvGrpSpPr>
        <p:grpSpPr>
          <a:xfrm>
            <a:off x="4284720" y="5385240"/>
            <a:ext cx="3660120" cy="848880"/>
            <a:chOff x="4284720" y="5385240"/>
            <a:chExt cx="3660120" cy="848880"/>
          </a:xfrm>
        </p:grpSpPr>
        <p:sp>
          <p:nvSpPr>
            <p:cNvPr id="269" name="CustomShape 28"/>
            <p:cNvSpPr/>
            <p:nvPr/>
          </p:nvSpPr>
          <p:spPr>
            <a:xfrm>
              <a:off x="4284720" y="5385240"/>
              <a:ext cx="3641760" cy="84888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70" name="CustomShape 29"/>
            <p:cNvSpPr/>
            <p:nvPr/>
          </p:nvSpPr>
          <p:spPr>
            <a:xfrm>
              <a:off x="4303080" y="5541840"/>
              <a:ext cx="364176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Mindesthaltedauer</a:t>
              </a:r>
              <a:endParaRPr b="0" lang="en-US" sz="2800" spc="-1" strike="noStrike">
                <a:latin typeface="Arial"/>
              </a:endParaRPr>
            </a:p>
          </p:txBody>
        </p:sp>
      </p:grpSp>
      <p:sp>
        <p:nvSpPr>
          <p:cNvPr id="271" name="CustomShape 30"/>
          <p:cNvSpPr/>
          <p:nvPr/>
        </p:nvSpPr>
        <p:spPr>
          <a:xfrm>
            <a:off x="217080" y="5614200"/>
            <a:ext cx="3939120" cy="456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keine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72" name="CustomShape 31"/>
          <p:cNvSpPr/>
          <p:nvPr/>
        </p:nvSpPr>
        <p:spPr>
          <a:xfrm>
            <a:off x="8021160" y="5620320"/>
            <a:ext cx="3939120" cy="456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keine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65" dur="indefinite" restart="never" nodeType="tmRoot">
          <p:childTnLst>
            <p:seq>
              <p:cTn id="666" dur="indefinite" nodeType="mainSeq"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nodeType="with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670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1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672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4" fill="hold">
                            <p:stCondLst>
                              <p:cond delay="500"/>
                            </p:stCondLst>
                            <p:childTnLst>
                              <p:par>
                                <p:cTn id="675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7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8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79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0" fill="hold">
                      <p:stCondLst>
                        <p:cond delay="indefinite"/>
                      </p:stCondLst>
                      <p:childTnLst>
                        <p:par>
                          <p:cTn id="681" fill="hold">
                            <p:stCondLst>
                              <p:cond delay="0"/>
                            </p:stCondLst>
                            <p:childTnLst>
                              <p:par>
                                <p:cTn id="682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683" dur="1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4" dur="1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685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8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90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91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92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3" fill="hold">
                      <p:stCondLst>
                        <p:cond delay="indefinite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696"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97"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698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0" fill="hold">
                            <p:stCondLst>
                              <p:cond delay="1000"/>
                            </p:stCondLst>
                            <p:childTnLst>
                              <p:par>
                                <p:cTn id="701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03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4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05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6" fill="hold">
                      <p:stCondLst>
                        <p:cond delay="indefinite"/>
                      </p:stCondLst>
                      <p:childTnLst>
                        <p:par>
                          <p:cTn id="707" fill="hold">
                            <p:stCondLst>
                              <p:cond delay="0"/>
                            </p:stCondLst>
                            <p:childTnLst>
                              <p:par>
                                <p:cTn id="708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709" dur="1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0" dur="1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711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3" fill="hold">
                            <p:stCondLst>
                              <p:cond delay="1000"/>
                            </p:stCondLst>
                            <p:childTnLst>
                              <p:par>
                                <p:cTn id="714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6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7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18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722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3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724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6" fill="hold">
                            <p:stCondLst>
                              <p:cond delay="1000"/>
                            </p:stCondLst>
                            <p:childTnLst>
                              <p:par>
                                <p:cTn id="727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29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0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31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2" fill="hold">
                      <p:stCondLst>
                        <p:cond delay="indefinite"/>
                      </p:stCondLst>
                      <p:childTnLst>
                        <p:par>
                          <p:cTn id="733" fill="hold">
                            <p:stCondLst>
                              <p:cond delay="0"/>
                            </p:stCondLst>
                            <p:childTnLst>
                              <p:par>
                                <p:cTn id="734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735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6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73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9" fill="hold">
                            <p:stCondLst>
                              <p:cond delay="500"/>
                            </p:stCondLst>
                            <p:childTnLst>
                              <p:par>
                                <p:cTn id="740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42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3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44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5" fill="hold">
                      <p:stCondLst>
                        <p:cond delay="indefinite"/>
                      </p:stCondLst>
                      <p:childTnLst>
                        <p:par>
                          <p:cTn id="746" fill="hold">
                            <p:stCondLst>
                              <p:cond delay="0"/>
                            </p:stCondLst>
                            <p:childTnLst>
                              <p:par>
                                <p:cTn id="747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748" dur="10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9" dur="10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750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2" fill="hold">
                            <p:stCondLst>
                              <p:cond delay="1000"/>
                            </p:stCondLst>
                            <p:childTnLst>
                              <p:par>
                                <p:cTn id="753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55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56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57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8" fill="hold">
                      <p:stCondLst>
                        <p:cond delay="indefinite"/>
                      </p:stCondLst>
                      <p:childTnLst>
                        <p:par>
                          <p:cTn id="759" fill="hold">
                            <p:stCondLst>
                              <p:cond delay="0"/>
                            </p:stCondLst>
                            <p:childTnLst>
                              <p:par>
                                <p:cTn id="760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761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2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763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5" fill="hold">
                            <p:stCondLst>
                              <p:cond delay="500"/>
                            </p:stCondLst>
                            <p:childTnLst>
                              <p:par>
                                <p:cTn id="766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68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9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70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3" name="Table 1"/>
          <p:cNvGraphicFramePr/>
          <p:nvPr/>
        </p:nvGraphicFramePr>
        <p:xfrm>
          <a:off x="3156120" y="16200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Sicherheit</a:t>
                      </a:r>
                      <a:endParaRPr b="0" lang="en-US" sz="32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4" name="Table 2"/>
          <p:cNvGraphicFramePr/>
          <p:nvPr/>
        </p:nvGraphicFramePr>
        <p:xfrm>
          <a:off x="1057680" y="91656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Klassisches Depot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5" name="Table 3"/>
          <p:cNvGraphicFramePr/>
          <p:nvPr/>
        </p:nvGraphicFramePr>
        <p:xfrm>
          <a:off x="8021160" y="92268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myLife Invest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276" name="CustomShape 4"/>
          <p:cNvSpPr/>
          <p:nvPr/>
        </p:nvSpPr>
        <p:spPr>
          <a:xfrm>
            <a:off x="2199600" y="29188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77" name="CustomShape 5"/>
          <p:cNvSpPr/>
          <p:nvPr/>
        </p:nvSpPr>
        <p:spPr>
          <a:xfrm>
            <a:off x="9319320" y="295236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grpSp>
        <p:nvGrpSpPr>
          <p:cNvPr id="278" name="Group 6"/>
          <p:cNvGrpSpPr/>
          <p:nvPr/>
        </p:nvGrpSpPr>
        <p:grpSpPr>
          <a:xfrm>
            <a:off x="4290120" y="2914920"/>
            <a:ext cx="3641760" cy="914040"/>
            <a:chOff x="4290120" y="2914920"/>
            <a:chExt cx="3641760" cy="914040"/>
          </a:xfrm>
        </p:grpSpPr>
        <p:sp>
          <p:nvSpPr>
            <p:cNvPr id="279" name="CustomShape 7"/>
            <p:cNvSpPr/>
            <p:nvPr/>
          </p:nvSpPr>
          <p:spPr>
            <a:xfrm>
              <a:off x="4290120" y="2914920"/>
              <a:ext cx="3641760" cy="9140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80" name="CustomShape 8"/>
            <p:cNvSpPr/>
            <p:nvPr/>
          </p:nvSpPr>
          <p:spPr>
            <a:xfrm>
              <a:off x="4849560" y="3097080"/>
              <a:ext cx="249444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Insolvenzschutz</a:t>
              </a:r>
              <a:endParaRPr b="0" lang="en-US" sz="2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71" dur="indefinite" restart="never" nodeType="tmRoot">
          <p:childTnLst>
            <p:seq>
              <p:cTn id="772" dur="indefinite" nodeType="mainSeq">
                <p:childTnLst>
                  <p:par>
                    <p:cTn id="773" fill="hold">
                      <p:stCondLst>
                        <p:cond delay="0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7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78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79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0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82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3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84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5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87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8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89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1" name="Table 1"/>
          <p:cNvGraphicFramePr/>
          <p:nvPr/>
        </p:nvGraphicFramePr>
        <p:xfrm>
          <a:off x="3156120" y="16200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Sicherheit</a:t>
                      </a:r>
                      <a:endParaRPr b="0" lang="en-US" sz="32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2" name="Table 2"/>
          <p:cNvGraphicFramePr/>
          <p:nvPr/>
        </p:nvGraphicFramePr>
        <p:xfrm>
          <a:off x="1057680" y="91656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Klassisches Depot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3" name="Table 3"/>
          <p:cNvGraphicFramePr/>
          <p:nvPr/>
        </p:nvGraphicFramePr>
        <p:xfrm>
          <a:off x="8021160" y="92268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myLife Invest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284" name="CustomShape 4"/>
          <p:cNvSpPr/>
          <p:nvPr/>
        </p:nvSpPr>
        <p:spPr>
          <a:xfrm>
            <a:off x="2199600" y="29188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85" name="CustomShape 5"/>
          <p:cNvSpPr/>
          <p:nvPr/>
        </p:nvSpPr>
        <p:spPr>
          <a:xfrm>
            <a:off x="9319320" y="295236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86" name="CustomShape 6"/>
          <p:cNvSpPr/>
          <p:nvPr/>
        </p:nvSpPr>
        <p:spPr>
          <a:xfrm>
            <a:off x="217080" y="3142440"/>
            <a:ext cx="3939120" cy="456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Absicherung nach InVG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87" name="CustomShape 7"/>
          <p:cNvSpPr/>
          <p:nvPr/>
        </p:nvSpPr>
        <p:spPr>
          <a:xfrm>
            <a:off x="8053200" y="3198600"/>
            <a:ext cx="3939120" cy="456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Absicherung nach VAG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288" name="Group 8"/>
          <p:cNvGrpSpPr/>
          <p:nvPr/>
        </p:nvGrpSpPr>
        <p:grpSpPr>
          <a:xfrm>
            <a:off x="4290120" y="2914920"/>
            <a:ext cx="3641760" cy="914040"/>
            <a:chOff x="4290120" y="2914920"/>
            <a:chExt cx="3641760" cy="914040"/>
          </a:xfrm>
        </p:grpSpPr>
        <p:sp>
          <p:nvSpPr>
            <p:cNvPr id="289" name="CustomShape 9"/>
            <p:cNvSpPr/>
            <p:nvPr/>
          </p:nvSpPr>
          <p:spPr>
            <a:xfrm>
              <a:off x="4290120" y="2914920"/>
              <a:ext cx="3641760" cy="9140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90" name="CustomShape 10"/>
            <p:cNvSpPr/>
            <p:nvPr/>
          </p:nvSpPr>
          <p:spPr>
            <a:xfrm>
              <a:off x="4849560" y="3097080"/>
              <a:ext cx="249444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Insolvenzschutz</a:t>
              </a:r>
              <a:endParaRPr b="0" lang="en-US" sz="2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90" dur="indefinite" restart="never" nodeType="tmRoot">
          <p:childTnLst>
            <p:seq>
              <p:cTn id="791" dur="indefinite" nodeType="mainSeq">
                <p:childTnLst>
                  <p:par>
                    <p:cTn id="792" fill="hold">
                      <p:stCondLst>
                        <p:cond delay="0"/>
                      </p:stCondLst>
                      <p:childTnLst>
                        <p:par>
                          <p:cTn id="793" fill="hold">
                            <p:stCondLst>
                              <p:cond delay="0"/>
                            </p:stCondLst>
                            <p:childTnLst>
                              <p:par>
                                <p:cTn id="794" nodeType="after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795" dur="10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6" dur="10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797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0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02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3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04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5" fill="hold">
                      <p:stCondLst>
                        <p:cond delay="indefinite"/>
                      </p:stCondLst>
                      <p:childTnLst>
                        <p:par>
                          <p:cTn id="806" fill="hold">
                            <p:stCondLst>
                              <p:cond delay="0"/>
                            </p:stCondLst>
                            <p:childTnLst>
                              <p:par>
                                <p:cTn id="807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808" dur="10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9" dur="10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810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2" fill="hold">
                            <p:stCondLst>
                              <p:cond delay="1000"/>
                            </p:stCondLst>
                            <p:childTnLst>
                              <p:par>
                                <p:cTn id="813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5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16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17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1" name="Table 1"/>
          <p:cNvGraphicFramePr/>
          <p:nvPr/>
        </p:nvGraphicFramePr>
        <p:xfrm>
          <a:off x="3156120" y="16200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Ertrag für mich*</a:t>
                      </a:r>
                      <a:endParaRPr b="0" lang="en-US" sz="32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unter Berücksichtigung aller Gebühren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2" name="Table 2"/>
          <p:cNvGraphicFramePr/>
          <p:nvPr/>
        </p:nvGraphicFramePr>
        <p:xfrm>
          <a:off x="1057680" y="107316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Klassisches Depot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3" name="Table 3"/>
          <p:cNvGraphicFramePr/>
          <p:nvPr/>
        </p:nvGraphicFramePr>
        <p:xfrm>
          <a:off x="8021160" y="107928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myLife Invest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294" name="CustomShape 4"/>
          <p:cNvSpPr/>
          <p:nvPr/>
        </p:nvSpPr>
        <p:spPr>
          <a:xfrm>
            <a:off x="2199600" y="18838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95" name="CustomShape 5"/>
          <p:cNvSpPr/>
          <p:nvPr/>
        </p:nvSpPr>
        <p:spPr>
          <a:xfrm>
            <a:off x="9298800" y="183096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96" name="CustomShape 6"/>
          <p:cNvSpPr/>
          <p:nvPr/>
        </p:nvSpPr>
        <p:spPr>
          <a:xfrm>
            <a:off x="2199600" y="328140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97" name="CustomShape 7"/>
          <p:cNvSpPr/>
          <p:nvPr/>
        </p:nvSpPr>
        <p:spPr>
          <a:xfrm>
            <a:off x="2199600" y="480600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98" name="CustomShape 8"/>
          <p:cNvSpPr/>
          <p:nvPr/>
        </p:nvSpPr>
        <p:spPr>
          <a:xfrm>
            <a:off x="9319320" y="480600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99" name="CustomShape 9"/>
          <p:cNvSpPr/>
          <p:nvPr/>
        </p:nvSpPr>
        <p:spPr>
          <a:xfrm>
            <a:off x="9298800" y="33184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grpSp>
        <p:nvGrpSpPr>
          <p:cNvPr id="300" name="Group 10"/>
          <p:cNvGrpSpPr/>
          <p:nvPr/>
        </p:nvGrpSpPr>
        <p:grpSpPr>
          <a:xfrm>
            <a:off x="4276080" y="1842840"/>
            <a:ext cx="3655800" cy="953640"/>
            <a:chOff x="4276080" y="1842840"/>
            <a:chExt cx="3655800" cy="953640"/>
          </a:xfrm>
        </p:grpSpPr>
        <p:sp>
          <p:nvSpPr>
            <p:cNvPr id="301" name="CustomShape 11"/>
            <p:cNvSpPr/>
            <p:nvPr/>
          </p:nvSpPr>
          <p:spPr>
            <a:xfrm>
              <a:off x="4290120" y="1842840"/>
              <a:ext cx="3641760" cy="9536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02" name="CustomShape 12"/>
            <p:cNvSpPr/>
            <p:nvPr/>
          </p:nvSpPr>
          <p:spPr>
            <a:xfrm>
              <a:off x="4276080" y="2058120"/>
              <a:ext cx="364176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Wert nach 1 Jahr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303" name="Group 13"/>
          <p:cNvGrpSpPr/>
          <p:nvPr/>
        </p:nvGrpSpPr>
        <p:grpSpPr>
          <a:xfrm>
            <a:off x="4290120" y="3372120"/>
            <a:ext cx="3641760" cy="914040"/>
            <a:chOff x="4290120" y="3372120"/>
            <a:chExt cx="3641760" cy="914040"/>
          </a:xfrm>
        </p:grpSpPr>
        <p:sp>
          <p:nvSpPr>
            <p:cNvPr id="304" name="CustomShape 14"/>
            <p:cNvSpPr/>
            <p:nvPr/>
          </p:nvSpPr>
          <p:spPr>
            <a:xfrm>
              <a:off x="4290120" y="3372120"/>
              <a:ext cx="3641760" cy="9140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05" name="CustomShape 15"/>
            <p:cNvSpPr/>
            <p:nvPr/>
          </p:nvSpPr>
          <p:spPr>
            <a:xfrm>
              <a:off x="4599720" y="3555720"/>
              <a:ext cx="3020400" cy="516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Wert nach 5 Jahren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306" name="Group 16"/>
          <p:cNvGrpSpPr/>
          <p:nvPr/>
        </p:nvGrpSpPr>
        <p:grpSpPr>
          <a:xfrm>
            <a:off x="4276080" y="4867200"/>
            <a:ext cx="3678840" cy="971640"/>
            <a:chOff x="4276080" y="4867200"/>
            <a:chExt cx="3678840" cy="971640"/>
          </a:xfrm>
        </p:grpSpPr>
        <p:sp>
          <p:nvSpPr>
            <p:cNvPr id="307" name="CustomShape 17"/>
            <p:cNvSpPr/>
            <p:nvPr/>
          </p:nvSpPr>
          <p:spPr>
            <a:xfrm>
              <a:off x="4276080" y="4867200"/>
              <a:ext cx="3641760" cy="9716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08" name="CustomShape 18"/>
            <p:cNvSpPr/>
            <p:nvPr/>
          </p:nvSpPr>
          <p:spPr>
            <a:xfrm>
              <a:off x="4313160" y="5082480"/>
              <a:ext cx="3641760" cy="516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Wert nach 20 Jahren</a:t>
              </a:r>
              <a:endParaRPr b="0" lang="en-US" sz="2800" spc="-1" strike="noStrike">
                <a:latin typeface="Arial"/>
              </a:endParaRPr>
            </a:p>
          </p:txBody>
        </p:sp>
      </p:grpSp>
      <p:sp>
        <p:nvSpPr>
          <p:cNvPr id="309" name="CustomShape 19"/>
          <p:cNvSpPr/>
          <p:nvPr/>
        </p:nvSpPr>
        <p:spPr>
          <a:xfrm>
            <a:off x="91440" y="5878440"/>
            <a:ext cx="11939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*100.000 € Einmalzahlung, Portfolio aus 60% Aktien-/40% Rentenfonds; Rendite 6%, davon 4% Kursgewinne und 2% Zins- und Dividendenerträge, angenommener Basiszinssatz 1,1%, 10% Umschichtungsquote, Depotgebühr 40 €, Alter 50 Jahre, Beraterentgelt 1% p.a.; Erbschaftsfreibetrag: 400.000 €, Fondskosten/Kickbacks sind nicht berücksichtigt.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18" dur="indefinite" restart="never" nodeType="tmRoot">
          <p:childTnLst>
            <p:seq>
              <p:cTn id="819" dur="indefinite" nodeType="mainSeq">
                <p:childTnLst>
                  <p:par>
                    <p:cTn id="820" fill="hold">
                      <p:stCondLst>
                        <p:cond delay="0"/>
                      </p:stCondLst>
                      <p:childTnLst>
                        <p:par>
                          <p:cTn id="821" fill="hold">
                            <p:stCondLst>
                              <p:cond delay="0"/>
                            </p:stCondLst>
                            <p:childTnLst>
                              <p:par>
                                <p:cTn id="822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24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5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26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7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29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0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31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2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34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5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36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7" fill="hold">
                      <p:stCondLst>
                        <p:cond delay="indefinite"/>
                      </p:stCondLst>
                      <p:childTnLst>
                        <p:par>
                          <p:cTn id="838" fill="hold">
                            <p:stCondLst>
                              <p:cond delay="0"/>
                            </p:stCondLst>
                            <p:childTnLst>
                              <p:par>
                                <p:cTn id="839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41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2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43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4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46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7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48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9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1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52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53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8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59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60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1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63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4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65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6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68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9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70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" name="Table 1"/>
          <p:cNvGraphicFramePr/>
          <p:nvPr/>
        </p:nvGraphicFramePr>
        <p:xfrm>
          <a:off x="3156120" y="16200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Ertrag für mich*</a:t>
                      </a:r>
                      <a:endParaRPr b="0" lang="en-US" sz="32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unter Berücksichtigung aller Gebühren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" name="Table 2"/>
          <p:cNvGraphicFramePr/>
          <p:nvPr/>
        </p:nvGraphicFramePr>
        <p:xfrm>
          <a:off x="1057680" y="107316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Klassisches Depot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2" name="Table 3"/>
          <p:cNvGraphicFramePr/>
          <p:nvPr/>
        </p:nvGraphicFramePr>
        <p:xfrm>
          <a:off x="8021160" y="107928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myLife Invest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313" name="CustomShape 4"/>
          <p:cNvSpPr/>
          <p:nvPr/>
        </p:nvSpPr>
        <p:spPr>
          <a:xfrm>
            <a:off x="2199600" y="18838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314" name="CustomShape 5"/>
          <p:cNvSpPr/>
          <p:nvPr/>
        </p:nvSpPr>
        <p:spPr>
          <a:xfrm>
            <a:off x="9298800" y="183096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315" name="CustomShape 6"/>
          <p:cNvSpPr/>
          <p:nvPr/>
        </p:nvSpPr>
        <p:spPr>
          <a:xfrm>
            <a:off x="2199600" y="328140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316" name="CustomShape 7"/>
          <p:cNvSpPr/>
          <p:nvPr/>
        </p:nvSpPr>
        <p:spPr>
          <a:xfrm>
            <a:off x="2199600" y="480600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317" name="CustomShape 8"/>
          <p:cNvSpPr/>
          <p:nvPr/>
        </p:nvSpPr>
        <p:spPr>
          <a:xfrm>
            <a:off x="9319320" y="480600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318" name="CustomShape 9"/>
          <p:cNvSpPr/>
          <p:nvPr/>
        </p:nvSpPr>
        <p:spPr>
          <a:xfrm>
            <a:off x="9298800" y="33184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319" name="CustomShape 10"/>
          <p:cNvSpPr/>
          <p:nvPr/>
        </p:nvSpPr>
        <p:spPr>
          <a:xfrm>
            <a:off x="229680" y="2093040"/>
            <a:ext cx="3939120" cy="4561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104.201 €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20" name="CustomShape 11"/>
          <p:cNvSpPr/>
          <p:nvPr/>
        </p:nvSpPr>
        <p:spPr>
          <a:xfrm>
            <a:off x="8053200" y="2083320"/>
            <a:ext cx="3939120" cy="456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104.455 €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21" name="CustomShape 12"/>
          <p:cNvSpPr/>
          <p:nvPr/>
        </p:nvSpPr>
        <p:spPr>
          <a:xfrm>
            <a:off x="229680" y="3564360"/>
            <a:ext cx="3939120" cy="4561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121.751 €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22" name="CustomShape 13"/>
          <p:cNvSpPr/>
          <p:nvPr/>
        </p:nvSpPr>
        <p:spPr>
          <a:xfrm>
            <a:off x="8034480" y="3602520"/>
            <a:ext cx="3939120" cy="456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124.202 €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23" name="CustomShape 14"/>
          <p:cNvSpPr/>
          <p:nvPr/>
        </p:nvSpPr>
        <p:spPr>
          <a:xfrm>
            <a:off x="217080" y="5094360"/>
            <a:ext cx="3939120" cy="4561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203.603 €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24" name="CustomShape 15"/>
          <p:cNvSpPr/>
          <p:nvPr/>
        </p:nvSpPr>
        <p:spPr>
          <a:xfrm>
            <a:off x="8021160" y="5094360"/>
            <a:ext cx="3939120" cy="456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236.509 €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325" name="Group 16"/>
          <p:cNvGrpSpPr/>
          <p:nvPr/>
        </p:nvGrpSpPr>
        <p:grpSpPr>
          <a:xfrm>
            <a:off x="4276080" y="1842840"/>
            <a:ext cx="3655800" cy="953640"/>
            <a:chOff x="4276080" y="1842840"/>
            <a:chExt cx="3655800" cy="953640"/>
          </a:xfrm>
        </p:grpSpPr>
        <p:sp>
          <p:nvSpPr>
            <p:cNvPr id="326" name="CustomShape 17"/>
            <p:cNvSpPr/>
            <p:nvPr/>
          </p:nvSpPr>
          <p:spPr>
            <a:xfrm>
              <a:off x="4290120" y="1842840"/>
              <a:ext cx="3641760" cy="9536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27" name="CustomShape 18"/>
            <p:cNvSpPr/>
            <p:nvPr/>
          </p:nvSpPr>
          <p:spPr>
            <a:xfrm>
              <a:off x="4276080" y="2058120"/>
              <a:ext cx="364176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Wert nach 1 Jahr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328" name="Group 19"/>
          <p:cNvGrpSpPr/>
          <p:nvPr/>
        </p:nvGrpSpPr>
        <p:grpSpPr>
          <a:xfrm>
            <a:off x="4290120" y="3372120"/>
            <a:ext cx="3641760" cy="914040"/>
            <a:chOff x="4290120" y="3372120"/>
            <a:chExt cx="3641760" cy="914040"/>
          </a:xfrm>
        </p:grpSpPr>
        <p:sp>
          <p:nvSpPr>
            <p:cNvPr id="329" name="CustomShape 20"/>
            <p:cNvSpPr/>
            <p:nvPr/>
          </p:nvSpPr>
          <p:spPr>
            <a:xfrm>
              <a:off x="4290120" y="3372120"/>
              <a:ext cx="3641760" cy="9140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30" name="CustomShape 21"/>
            <p:cNvSpPr/>
            <p:nvPr/>
          </p:nvSpPr>
          <p:spPr>
            <a:xfrm>
              <a:off x="4599720" y="3555720"/>
              <a:ext cx="3020400" cy="516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Wert nach 5 Jahren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331" name="Group 22"/>
          <p:cNvGrpSpPr/>
          <p:nvPr/>
        </p:nvGrpSpPr>
        <p:grpSpPr>
          <a:xfrm>
            <a:off x="4276080" y="4867200"/>
            <a:ext cx="3678840" cy="971640"/>
            <a:chOff x="4276080" y="4867200"/>
            <a:chExt cx="3678840" cy="971640"/>
          </a:xfrm>
        </p:grpSpPr>
        <p:sp>
          <p:nvSpPr>
            <p:cNvPr id="332" name="CustomShape 23"/>
            <p:cNvSpPr/>
            <p:nvPr/>
          </p:nvSpPr>
          <p:spPr>
            <a:xfrm>
              <a:off x="4276080" y="4867200"/>
              <a:ext cx="3641760" cy="9716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33" name="CustomShape 24"/>
            <p:cNvSpPr/>
            <p:nvPr/>
          </p:nvSpPr>
          <p:spPr>
            <a:xfrm>
              <a:off x="4313160" y="5082480"/>
              <a:ext cx="3641760" cy="516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Wert nach 20 Jahren</a:t>
              </a:r>
              <a:endParaRPr b="0" lang="en-US" sz="2800" spc="-1" strike="noStrike">
                <a:latin typeface="Arial"/>
              </a:endParaRPr>
            </a:p>
          </p:txBody>
        </p:sp>
      </p:grpSp>
      <p:sp>
        <p:nvSpPr>
          <p:cNvPr id="334" name="CustomShape 25"/>
          <p:cNvSpPr/>
          <p:nvPr/>
        </p:nvSpPr>
        <p:spPr>
          <a:xfrm>
            <a:off x="91440" y="5878440"/>
            <a:ext cx="11939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*100.000 € Einmalzahlung, Portfolio aus 60% Aktien-/40% Rentenfonds; Rendite 6%, davon 4% Kursgewinne und 2% Zins- und Dividendenerträge, angenommener Basiszinssatz 1,1%, 10% Umschichtungsquote, Depotgebühr 40 €, Alter 50 Jahre, Beraterentgelt 1% p.a.; Erbschaftsfreibetrag: 400.000 €, Fondskosten/Kickbacks sind nicht berücksichtigt.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71" dur="indefinite" restart="never" nodeType="tmRoot">
          <p:childTnLst>
            <p:seq>
              <p:cTn id="872" dur="indefinite" nodeType="mainSeq">
                <p:childTnLst>
                  <p:par>
                    <p:cTn id="873" fill="hold">
                      <p:stCondLst>
                        <p:cond delay="0"/>
                      </p:stCondLst>
                      <p:childTnLst>
                        <p:par>
                          <p:cTn id="874" fill="hold">
                            <p:stCondLst>
                              <p:cond delay="0"/>
                            </p:stCondLst>
                            <p:childTnLst>
                              <p:par>
                                <p:cTn id="875" nodeType="with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876" dur="500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77" dur="500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87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0" fill="hold">
                            <p:stCondLst>
                              <p:cond delay="500"/>
                            </p:stCondLst>
                            <p:childTnLst>
                              <p:par>
                                <p:cTn id="881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83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4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85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6" fill="hold">
                      <p:stCondLst>
                        <p:cond delay="indefinite"/>
                      </p:stCondLst>
                      <p:childTnLst>
                        <p:par>
                          <p:cTn id="887" fill="hold">
                            <p:stCondLst>
                              <p:cond delay="0"/>
                            </p:stCondLst>
                            <p:childTnLst>
                              <p:par>
                                <p:cTn id="888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889" dur="1000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90" dur="1000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891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3" fill="hold">
                            <p:stCondLst>
                              <p:cond delay="1000"/>
                            </p:stCondLst>
                            <p:childTnLst>
                              <p:par>
                                <p:cTn id="894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96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97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98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9" fill="hold">
                      <p:stCondLst>
                        <p:cond delay="indefinite"/>
                      </p:stCondLst>
                      <p:childTnLst>
                        <p:par>
                          <p:cTn id="900" fill="hold">
                            <p:stCondLst>
                              <p:cond delay="0"/>
                            </p:stCondLst>
                            <p:childTnLst>
                              <p:par>
                                <p:cTn id="901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902" dur="1000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3" dur="1000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904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6" fill="hold">
                            <p:stCondLst>
                              <p:cond delay="1000"/>
                            </p:stCondLst>
                            <p:childTnLst>
                              <p:par>
                                <p:cTn id="907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09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10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11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2" fill="hold">
                      <p:stCondLst>
                        <p:cond delay="indefinite"/>
                      </p:stCondLst>
                      <p:childTnLst>
                        <p:par>
                          <p:cTn id="913" fill="hold">
                            <p:stCondLst>
                              <p:cond delay="0"/>
                            </p:stCondLst>
                            <p:childTnLst>
                              <p:par>
                                <p:cTn id="914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915" dur="1000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16" dur="1000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917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9" fill="hold">
                            <p:stCondLst>
                              <p:cond delay="1000"/>
                            </p:stCondLst>
                            <p:childTnLst>
                              <p:par>
                                <p:cTn id="920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22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3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24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5" fill="hold">
                      <p:stCondLst>
                        <p:cond delay="indefinite"/>
                      </p:stCondLst>
                      <p:childTnLst>
                        <p:par>
                          <p:cTn id="926" fill="hold">
                            <p:stCondLst>
                              <p:cond delay="0"/>
                            </p:stCondLst>
                            <p:childTnLst>
                              <p:par>
                                <p:cTn id="927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928" dur="1000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9" dur="1000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930"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3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35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36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37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8" fill="hold">
                      <p:stCondLst>
                        <p:cond delay="indefinite"/>
                      </p:stCondLst>
                      <p:childTnLst>
                        <p:par>
                          <p:cTn id="939" fill="hold">
                            <p:stCondLst>
                              <p:cond delay="0"/>
                            </p:stCondLst>
                            <p:childTnLst>
                              <p:par>
                                <p:cTn id="940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941" dur="500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42" dur="500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943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5" fill="hold">
                            <p:stCondLst>
                              <p:cond delay="500"/>
                            </p:stCondLst>
                            <p:childTnLst>
                              <p:par>
                                <p:cTn id="946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48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49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50"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5" name="Table 1"/>
          <p:cNvGraphicFramePr/>
          <p:nvPr/>
        </p:nvGraphicFramePr>
        <p:xfrm>
          <a:off x="3156120" y="16200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Ertrag für meine Erben*</a:t>
                      </a:r>
                      <a:endParaRPr b="0" lang="en-US" sz="32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bei Vererbung unter Berücksichtigung aller Gebühren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6" name="Table 2"/>
          <p:cNvGraphicFramePr/>
          <p:nvPr/>
        </p:nvGraphicFramePr>
        <p:xfrm>
          <a:off x="1057680" y="107316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Klassisches Depot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7" name="Table 3"/>
          <p:cNvGraphicFramePr/>
          <p:nvPr/>
        </p:nvGraphicFramePr>
        <p:xfrm>
          <a:off x="8021160" y="107928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myLife Invest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338" name="CustomShape 4"/>
          <p:cNvSpPr/>
          <p:nvPr/>
        </p:nvSpPr>
        <p:spPr>
          <a:xfrm>
            <a:off x="2199600" y="18838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339" name="CustomShape 5"/>
          <p:cNvSpPr/>
          <p:nvPr/>
        </p:nvSpPr>
        <p:spPr>
          <a:xfrm>
            <a:off x="9298800" y="183096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340" name="CustomShape 6"/>
          <p:cNvSpPr/>
          <p:nvPr/>
        </p:nvSpPr>
        <p:spPr>
          <a:xfrm>
            <a:off x="2199600" y="328140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341" name="CustomShape 7"/>
          <p:cNvSpPr/>
          <p:nvPr/>
        </p:nvSpPr>
        <p:spPr>
          <a:xfrm>
            <a:off x="2199600" y="480600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342" name="CustomShape 8"/>
          <p:cNvSpPr/>
          <p:nvPr/>
        </p:nvSpPr>
        <p:spPr>
          <a:xfrm>
            <a:off x="9319320" y="480600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343" name="CustomShape 9"/>
          <p:cNvSpPr/>
          <p:nvPr/>
        </p:nvSpPr>
        <p:spPr>
          <a:xfrm>
            <a:off x="9298800" y="33184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grpSp>
        <p:nvGrpSpPr>
          <p:cNvPr id="344" name="Group 10"/>
          <p:cNvGrpSpPr/>
          <p:nvPr/>
        </p:nvGrpSpPr>
        <p:grpSpPr>
          <a:xfrm>
            <a:off x="4276080" y="1842840"/>
            <a:ext cx="3655800" cy="953640"/>
            <a:chOff x="4276080" y="1842840"/>
            <a:chExt cx="3655800" cy="953640"/>
          </a:xfrm>
        </p:grpSpPr>
        <p:sp>
          <p:nvSpPr>
            <p:cNvPr id="345" name="CustomShape 11"/>
            <p:cNvSpPr/>
            <p:nvPr/>
          </p:nvSpPr>
          <p:spPr>
            <a:xfrm>
              <a:off x="4290120" y="1842840"/>
              <a:ext cx="3641760" cy="9536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46" name="CustomShape 12"/>
            <p:cNvSpPr/>
            <p:nvPr/>
          </p:nvSpPr>
          <p:spPr>
            <a:xfrm>
              <a:off x="4276080" y="2058120"/>
              <a:ext cx="364176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Wert nach 1 Jahr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347" name="Group 13"/>
          <p:cNvGrpSpPr/>
          <p:nvPr/>
        </p:nvGrpSpPr>
        <p:grpSpPr>
          <a:xfrm>
            <a:off x="4290120" y="3372120"/>
            <a:ext cx="3641760" cy="914040"/>
            <a:chOff x="4290120" y="3372120"/>
            <a:chExt cx="3641760" cy="914040"/>
          </a:xfrm>
        </p:grpSpPr>
        <p:sp>
          <p:nvSpPr>
            <p:cNvPr id="348" name="CustomShape 14"/>
            <p:cNvSpPr/>
            <p:nvPr/>
          </p:nvSpPr>
          <p:spPr>
            <a:xfrm>
              <a:off x="4290120" y="3372120"/>
              <a:ext cx="3641760" cy="9140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49" name="CustomShape 15"/>
            <p:cNvSpPr/>
            <p:nvPr/>
          </p:nvSpPr>
          <p:spPr>
            <a:xfrm>
              <a:off x="4599720" y="3555720"/>
              <a:ext cx="3020400" cy="516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Wert nach 5 Jahren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350" name="Group 16"/>
          <p:cNvGrpSpPr/>
          <p:nvPr/>
        </p:nvGrpSpPr>
        <p:grpSpPr>
          <a:xfrm>
            <a:off x="4276080" y="4867200"/>
            <a:ext cx="3678840" cy="971640"/>
            <a:chOff x="4276080" y="4867200"/>
            <a:chExt cx="3678840" cy="971640"/>
          </a:xfrm>
        </p:grpSpPr>
        <p:sp>
          <p:nvSpPr>
            <p:cNvPr id="351" name="CustomShape 17"/>
            <p:cNvSpPr/>
            <p:nvPr/>
          </p:nvSpPr>
          <p:spPr>
            <a:xfrm>
              <a:off x="4276080" y="4867200"/>
              <a:ext cx="3641760" cy="9716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52" name="CustomShape 18"/>
            <p:cNvSpPr/>
            <p:nvPr/>
          </p:nvSpPr>
          <p:spPr>
            <a:xfrm>
              <a:off x="4313160" y="5082480"/>
              <a:ext cx="3641760" cy="516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Wert nach 20 Jahren</a:t>
              </a:r>
              <a:endParaRPr b="0" lang="en-US" sz="2800" spc="-1" strike="noStrike">
                <a:latin typeface="Arial"/>
              </a:endParaRPr>
            </a:p>
          </p:txBody>
        </p:sp>
      </p:grpSp>
      <p:sp>
        <p:nvSpPr>
          <p:cNvPr id="353" name="CustomShape 19"/>
          <p:cNvSpPr/>
          <p:nvPr/>
        </p:nvSpPr>
        <p:spPr>
          <a:xfrm>
            <a:off x="91440" y="5878440"/>
            <a:ext cx="11939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*100.000 € Einmalzahlung, Portfolio aus 60% Aktien-/40% Rentenfonds; Rendite 6%, davon 4% Kursgewinne und 2% Zins- und Dividendenerträge, angenommener Basiszinssatz 1,1%, 10% Umschichtungsquote, Depotgebühr 40 €, Alter 50 Jahre, Beraterentgelt 1% p.a.; Erbschaftsfreibetrag: 400.000 €, Fondskosten/Kickbacks sind nicht berücksichtigt.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51" dur="indefinite" restart="never" nodeType="tmRoot">
          <p:childTnLst>
            <p:seq>
              <p:cTn id="952" dur="indefinite" nodeType="mainSeq">
                <p:childTnLst>
                  <p:par>
                    <p:cTn id="953" fill="hold">
                      <p:stCondLst>
                        <p:cond delay="0"/>
                      </p:stCondLst>
                      <p:childTnLst>
                        <p:par>
                          <p:cTn id="954" fill="hold">
                            <p:stCondLst>
                              <p:cond delay="0"/>
                            </p:stCondLst>
                            <p:childTnLst>
                              <p:par>
                                <p:cTn id="955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57" dur="1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8" dur="1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59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0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62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3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64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5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67" dur="1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8" dur="1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69"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0" fill="hold">
                      <p:stCondLst>
                        <p:cond delay="indefinite"/>
                      </p:stCondLst>
                      <p:childTnLst>
                        <p:par>
                          <p:cTn id="971" fill="hold">
                            <p:stCondLst>
                              <p:cond delay="0"/>
                            </p:stCondLst>
                            <p:childTnLst>
                              <p:par>
                                <p:cTn id="972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74" dur="1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75" dur="1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76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7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79" dur="1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80" dur="1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81"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2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84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85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86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7" fill="hold">
                      <p:stCondLst>
                        <p:cond delay="indefinite"/>
                      </p:stCondLst>
                      <p:childTnLst>
                        <p:par>
                          <p:cTn id="988" fill="hold">
                            <p:stCondLst>
                              <p:cond delay="0"/>
                            </p:stCondLst>
                            <p:childTnLst>
                              <p:par>
                                <p:cTn id="989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91" dur="1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92" dur="1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93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4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96" dur="1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97" dur="1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98" dur="1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9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01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02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03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4" name="Table 1"/>
          <p:cNvGraphicFramePr/>
          <p:nvPr/>
        </p:nvGraphicFramePr>
        <p:xfrm>
          <a:off x="3156120" y="16200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Ertrag für meine Erben*</a:t>
                      </a:r>
                      <a:endParaRPr b="0" lang="en-US" sz="32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bei Vererbung unter Berücksichtigung aller Gebühren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5" name="Table 2"/>
          <p:cNvGraphicFramePr/>
          <p:nvPr/>
        </p:nvGraphicFramePr>
        <p:xfrm>
          <a:off x="1057680" y="107316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Klassisches Depot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6" name="Table 3"/>
          <p:cNvGraphicFramePr/>
          <p:nvPr/>
        </p:nvGraphicFramePr>
        <p:xfrm>
          <a:off x="8021160" y="107928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myLife Invest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357" name="CustomShape 4"/>
          <p:cNvSpPr/>
          <p:nvPr/>
        </p:nvSpPr>
        <p:spPr>
          <a:xfrm>
            <a:off x="2199600" y="18838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358" name="CustomShape 5"/>
          <p:cNvSpPr/>
          <p:nvPr/>
        </p:nvSpPr>
        <p:spPr>
          <a:xfrm>
            <a:off x="9298800" y="183096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359" name="CustomShape 6"/>
          <p:cNvSpPr/>
          <p:nvPr/>
        </p:nvSpPr>
        <p:spPr>
          <a:xfrm>
            <a:off x="2199600" y="328140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360" name="CustomShape 7"/>
          <p:cNvSpPr/>
          <p:nvPr/>
        </p:nvSpPr>
        <p:spPr>
          <a:xfrm>
            <a:off x="2199600" y="480600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361" name="CustomShape 8"/>
          <p:cNvSpPr/>
          <p:nvPr/>
        </p:nvSpPr>
        <p:spPr>
          <a:xfrm>
            <a:off x="9319320" y="480600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362" name="CustomShape 9"/>
          <p:cNvSpPr/>
          <p:nvPr/>
        </p:nvSpPr>
        <p:spPr>
          <a:xfrm>
            <a:off x="9298800" y="33184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363" name="CustomShape 10"/>
          <p:cNvSpPr/>
          <p:nvPr/>
        </p:nvSpPr>
        <p:spPr>
          <a:xfrm>
            <a:off x="229680" y="2093040"/>
            <a:ext cx="3939120" cy="4561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103.338 €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64" name="CustomShape 11"/>
          <p:cNvSpPr/>
          <p:nvPr/>
        </p:nvSpPr>
        <p:spPr>
          <a:xfrm>
            <a:off x="8053200" y="2083320"/>
            <a:ext cx="3939120" cy="456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104.455 €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65" name="CustomShape 12"/>
          <p:cNvSpPr/>
          <p:nvPr/>
        </p:nvSpPr>
        <p:spPr>
          <a:xfrm>
            <a:off x="229680" y="3564360"/>
            <a:ext cx="3939120" cy="4561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118.027 €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66" name="CustomShape 13"/>
          <p:cNvSpPr/>
          <p:nvPr/>
        </p:nvSpPr>
        <p:spPr>
          <a:xfrm>
            <a:off x="8034480" y="3602520"/>
            <a:ext cx="3939120" cy="456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134.202 €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67" name="CustomShape 14"/>
          <p:cNvSpPr/>
          <p:nvPr/>
        </p:nvSpPr>
        <p:spPr>
          <a:xfrm>
            <a:off x="217080" y="5094360"/>
            <a:ext cx="3939120" cy="4561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195.675 €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68" name="CustomShape 15"/>
          <p:cNvSpPr/>
          <p:nvPr/>
        </p:nvSpPr>
        <p:spPr>
          <a:xfrm>
            <a:off x="8021160" y="5094360"/>
            <a:ext cx="3939120" cy="456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243.021 €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369" name="Group 16"/>
          <p:cNvGrpSpPr/>
          <p:nvPr/>
        </p:nvGrpSpPr>
        <p:grpSpPr>
          <a:xfrm>
            <a:off x="4276080" y="1842840"/>
            <a:ext cx="3655800" cy="953640"/>
            <a:chOff x="4276080" y="1842840"/>
            <a:chExt cx="3655800" cy="953640"/>
          </a:xfrm>
        </p:grpSpPr>
        <p:sp>
          <p:nvSpPr>
            <p:cNvPr id="370" name="CustomShape 17"/>
            <p:cNvSpPr/>
            <p:nvPr/>
          </p:nvSpPr>
          <p:spPr>
            <a:xfrm>
              <a:off x="4290120" y="1842840"/>
              <a:ext cx="3641760" cy="9536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71" name="CustomShape 18"/>
            <p:cNvSpPr/>
            <p:nvPr/>
          </p:nvSpPr>
          <p:spPr>
            <a:xfrm>
              <a:off x="4276080" y="2058120"/>
              <a:ext cx="364176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Wert nach 1 Jahr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372" name="Group 19"/>
          <p:cNvGrpSpPr/>
          <p:nvPr/>
        </p:nvGrpSpPr>
        <p:grpSpPr>
          <a:xfrm>
            <a:off x="4290120" y="3372120"/>
            <a:ext cx="3641760" cy="914040"/>
            <a:chOff x="4290120" y="3372120"/>
            <a:chExt cx="3641760" cy="914040"/>
          </a:xfrm>
        </p:grpSpPr>
        <p:sp>
          <p:nvSpPr>
            <p:cNvPr id="373" name="CustomShape 20"/>
            <p:cNvSpPr/>
            <p:nvPr/>
          </p:nvSpPr>
          <p:spPr>
            <a:xfrm>
              <a:off x="4290120" y="3372120"/>
              <a:ext cx="3641760" cy="9140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74" name="CustomShape 21"/>
            <p:cNvSpPr/>
            <p:nvPr/>
          </p:nvSpPr>
          <p:spPr>
            <a:xfrm>
              <a:off x="4599720" y="3555720"/>
              <a:ext cx="3020400" cy="516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Wert nach 5 Jahren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375" name="Group 22"/>
          <p:cNvGrpSpPr/>
          <p:nvPr/>
        </p:nvGrpSpPr>
        <p:grpSpPr>
          <a:xfrm>
            <a:off x="4276080" y="4867200"/>
            <a:ext cx="3678840" cy="971640"/>
            <a:chOff x="4276080" y="4867200"/>
            <a:chExt cx="3678840" cy="971640"/>
          </a:xfrm>
        </p:grpSpPr>
        <p:sp>
          <p:nvSpPr>
            <p:cNvPr id="376" name="CustomShape 23"/>
            <p:cNvSpPr/>
            <p:nvPr/>
          </p:nvSpPr>
          <p:spPr>
            <a:xfrm>
              <a:off x="4276080" y="4867200"/>
              <a:ext cx="3641760" cy="9716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77" name="CustomShape 24"/>
            <p:cNvSpPr/>
            <p:nvPr/>
          </p:nvSpPr>
          <p:spPr>
            <a:xfrm>
              <a:off x="4313160" y="5082480"/>
              <a:ext cx="3641760" cy="516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Wert nach 20 Jahren</a:t>
              </a:r>
              <a:endParaRPr b="0" lang="en-US" sz="2800" spc="-1" strike="noStrike">
                <a:latin typeface="Arial"/>
              </a:endParaRPr>
            </a:p>
          </p:txBody>
        </p:sp>
      </p:grpSp>
      <p:sp>
        <p:nvSpPr>
          <p:cNvPr id="378" name="CustomShape 25"/>
          <p:cNvSpPr/>
          <p:nvPr/>
        </p:nvSpPr>
        <p:spPr>
          <a:xfrm>
            <a:off x="91440" y="5878440"/>
            <a:ext cx="11939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*100.000 € Einmalzahlung, Portfolio aus 60% Aktien-/40% Rentenfonds; Rendite 6%, davon 4% Kursgewinne und 2% Zins- und Dividendenerträge, angenommener Basiszinssatz 1,1%, 10% Umschichtungsquote, Depotgebühr 40 €, Alter 50 Jahre, Beraterentgelt 1% p.a.; Erbschaftsfreibetrag: 400.000 €, Fondskosten/Kickbacks sind nicht berücksichtigt.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04" dur="indefinite" restart="never" nodeType="tmRoot">
          <p:childTnLst>
            <p:seq>
              <p:cTn id="1005" dur="indefinite" nodeType="mainSeq">
                <p:childTnLst>
                  <p:par>
                    <p:cTn id="1006" fill="hold">
                      <p:stCondLst>
                        <p:cond delay="0"/>
                      </p:stCondLst>
                      <p:childTnLst>
                        <p:par>
                          <p:cTn id="1007" fill="hold">
                            <p:stCondLst>
                              <p:cond delay="0"/>
                            </p:stCondLst>
                            <p:childTnLst>
                              <p:par>
                                <p:cTn id="1008" nodeType="with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009" dur="500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10" dur="500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1011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3" fill="hold">
                            <p:stCondLst>
                              <p:cond delay="500"/>
                            </p:stCondLst>
                            <p:childTnLst>
                              <p:par>
                                <p:cTn id="1014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16" dur="1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17" dur="1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18" dur="1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9" fill="hold">
                      <p:stCondLst>
                        <p:cond delay="indefinite"/>
                      </p:stCondLst>
                      <p:childTnLst>
                        <p:par>
                          <p:cTn id="1020" fill="hold">
                            <p:stCondLst>
                              <p:cond delay="0"/>
                            </p:stCondLst>
                            <p:childTnLst>
                              <p:par>
                                <p:cTn id="1021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022" dur="1000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23" dur="1000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1024" dur="1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7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29" dur="1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30" dur="1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31" dur="1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2" fill="hold">
                      <p:stCondLst>
                        <p:cond delay="indefinite"/>
                      </p:stCondLst>
                      <p:childTnLst>
                        <p:par>
                          <p:cTn id="1033" fill="hold">
                            <p:stCondLst>
                              <p:cond delay="0"/>
                            </p:stCondLst>
                            <p:childTnLst>
                              <p:par>
                                <p:cTn id="1034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035" dur="1000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36" dur="1000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1037"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0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42" dur="1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43" dur="1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44" dur="1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5" fill="hold">
                      <p:stCondLst>
                        <p:cond delay="indefinite"/>
                      </p:stCondLst>
                      <p:childTnLst>
                        <p:par>
                          <p:cTn id="1046" fill="hold">
                            <p:stCondLst>
                              <p:cond delay="0"/>
                            </p:stCondLst>
                            <p:childTnLst>
                              <p:par>
                                <p:cTn id="1047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048" dur="1000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49" dur="1000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1050" dur="1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3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55" dur="1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56" dur="1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57"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8" fill="hold">
                      <p:stCondLst>
                        <p:cond delay="indefinite"/>
                      </p:stCondLst>
                      <p:childTnLst>
                        <p:par>
                          <p:cTn id="1059" fill="hold">
                            <p:stCondLst>
                              <p:cond delay="0"/>
                            </p:stCondLst>
                            <p:childTnLst>
                              <p:par>
                                <p:cTn id="1060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061" dur="1000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62" dur="1000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1063"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6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68" dur="10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69" dur="10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70" dur="1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1" fill="hold">
                      <p:stCondLst>
                        <p:cond delay="indefinite"/>
                      </p:stCondLst>
                      <p:childTnLst>
                        <p:par>
                          <p:cTn id="1072" fill="hold">
                            <p:stCondLst>
                              <p:cond delay="0"/>
                            </p:stCondLst>
                            <p:childTnLst>
                              <p:par>
                                <p:cTn id="1073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074" dur="500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75" dur="500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1076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8" fill="hold">
                            <p:stCondLst>
                              <p:cond delay="500"/>
                            </p:stCondLst>
                            <p:childTnLst>
                              <p:par>
                                <p:cTn id="1079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81" dur="1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82" dur="1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83" dur="1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3138480" y="2945160"/>
            <a:ext cx="5881320" cy="130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000000"/>
                </a:solidFill>
                <a:latin typeface="Aharoni"/>
              </a:rPr>
              <a:t>Meine Anforderungen</a:t>
            </a:r>
            <a:endParaRPr b="0" lang="en-US" sz="4000" spc="-1" strike="noStrike">
              <a:latin typeface="Arial"/>
            </a:endParaRPr>
          </a:p>
        </p:txBody>
      </p:sp>
    </p:spTree>
  </p:cSld>
  <mc:AlternateContent>
    <mc:Choice Requires="p14">
      <p:transition spd="slow" advTm="5000" p14:dur="2000"/>
    </mc:Choice>
    <mc:Fallback>
      <p:transition spd="slow" advTm="5000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nodeType="afterEffect" fill="hold" presetClass="path" presetID="64">
                                  <p:stCondLst>
                                    <p:cond delay="1500"/>
                                  </p:stCondLst>
                                  <p:childTnLst>
                                    <p:animMotion path="M 2.29167E-6 1.48148E-6 L 0.00104 -0.34398">
                                      <p:cBhvr>
                                        <p:cTn id="1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" name="Table 1"/>
          <p:cNvGraphicFramePr/>
          <p:nvPr/>
        </p:nvGraphicFramePr>
        <p:xfrm>
          <a:off x="3156120" y="16200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Auswertung</a:t>
                      </a:r>
                      <a:endParaRPr b="0" lang="en-US" sz="32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0" name="Table 2"/>
          <p:cNvGraphicFramePr/>
          <p:nvPr/>
        </p:nvGraphicFramePr>
        <p:xfrm>
          <a:off x="1057680" y="91656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Klassisches Depot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1" name="Table 3"/>
          <p:cNvGraphicFramePr/>
          <p:nvPr/>
        </p:nvGraphicFramePr>
        <p:xfrm>
          <a:off x="8021160" y="92268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myLife Invest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382" name="CustomShape 4"/>
          <p:cNvSpPr/>
          <p:nvPr/>
        </p:nvSpPr>
        <p:spPr>
          <a:xfrm>
            <a:off x="8930520" y="585828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3" name="CustomShape 5"/>
          <p:cNvSpPr/>
          <p:nvPr/>
        </p:nvSpPr>
        <p:spPr>
          <a:xfrm>
            <a:off x="1970640" y="3708360"/>
            <a:ext cx="522000" cy="496080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4" name="CustomShape 6"/>
          <p:cNvSpPr/>
          <p:nvPr/>
        </p:nvSpPr>
        <p:spPr>
          <a:xfrm>
            <a:off x="1188000" y="3708360"/>
            <a:ext cx="522000" cy="496080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5" name="CustomShape 7"/>
          <p:cNvSpPr/>
          <p:nvPr/>
        </p:nvSpPr>
        <p:spPr>
          <a:xfrm>
            <a:off x="3538440" y="2991960"/>
            <a:ext cx="522000" cy="496080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6" name="CustomShape 8"/>
          <p:cNvSpPr/>
          <p:nvPr/>
        </p:nvSpPr>
        <p:spPr>
          <a:xfrm>
            <a:off x="2753640" y="2993400"/>
            <a:ext cx="522000" cy="496080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7" name="CustomShape 9"/>
          <p:cNvSpPr/>
          <p:nvPr/>
        </p:nvSpPr>
        <p:spPr>
          <a:xfrm>
            <a:off x="1966320" y="2991960"/>
            <a:ext cx="522000" cy="496080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8" name="CustomShape 10"/>
          <p:cNvSpPr/>
          <p:nvPr/>
        </p:nvSpPr>
        <p:spPr>
          <a:xfrm>
            <a:off x="1192320" y="2991960"/>
            <a:ext cx="522000" cy="496080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9" name="CustomShape 11"/>
          <p:cNvSpPr/>
          <p:nvPr/>
        </p:nvSpPr>
        <p:spPr>
          <a:xfrm>
            <a:off x="3538440" y="2277360"/>
            <a:ext cx="522000" cy="496080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0" name="CustomShape 12"/>
          <p:cNvSpPr/>
          <p:nvPr/>
        </p:nvSpPr>
        <p:spPr>
          <a:xfrm>
            <a:off x="2753640" y="2285640"/>
            <a:ext cx="522000" cy="496080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1" name="CustomShape 13"/>
          <p:cNvSpPr/>
          <p:nvPr/>
        </p:nvSpPr>
        <p:spPr>
          <a:xfrm>
            <a:off x="1966320" y="2281680"/>
            <a:ext cx="522000" cy="496080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2" name="CustomShape 14"/>
          <p:cNvSpPr/>
          <p:nvPr/>
        </p:nvSpPr>
        <p:spPr>
          <a:xfrm>
            <a:off x="1192320" y="2277360"/>
            <a:ext cx="522000" cy="496080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3" name="CustomShape 15"/>
          <p:cNvSpPr/>
          <p:nvPr/>
        </p:nvSpPr>
        <p:spPr>
          <a:xfrm>
            <a:off x="3538440" y="1566720"/>
            <a:ext cx="522000" cy="496080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4" name="CustomShape 16"/>
          <p:cNvSpPr/>
          <p:nvPr/>
        </p:nvSpPr>
        <p:spPr>
          <a:xfrm>
            <a:off x="2753640" y="1566720"/>
            <a:ext cx="522000" cy="496080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5" name="CustomShape 17"/>
          <p:cNvSpPr/>
          <p:nvPr/>
        </p:nvSpPr>
        <p:spPr>
          <a:xfrm>
            <a:off x="1970640" y="1566720"/>
            <a:ext cx="522000" cy="496080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6" name="CustomShape 18"/>
          <p:cNvSpPr/>
          <p:nvPr/>
        </p:nvSpPr>
        <p:spPr>
          <a:xfrm>
            <a:off x="1192320" y="1566720"/>
            <a:ext cx="522000" cy="496080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7" name="CustomShape 19"/>
          <p:cNvSpPr/>
          <p:nvPr/>
        </p:nvSpPr>
        <p:spPr>
          <a:xfrm>
            <a:off x="3538440" y="514836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8" name="CustomShape 20"/>
          <p:cNvSpPr/>
          <p:nvPr/>
        </p:nvSpPr>
        <p:spPr>
          <a:xfrm>
            <a:off x="1188000" y="582984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9" name="CustomShape 21"/>
          <p:cNvSpPr/>
          <p:nvPr/>
        </p:nvSpPr>
        <p:spPr>
          <a:xfrm>
            <a:off x="2753640" y="513684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0" name="CustomShape 22"/>
          <p:cNvSpPr/>
          <p:nvPr/>
        </p:nvSpPr>
        <p:spPr>
          <a:xfrm>
            <a:off x="1961280" y="513612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1" name="CustomShape 23"/>
          <p:cNvSpPr/>
          <p:nvPr/>
        </p:nvSpPr>
        <p:spPr>
          <a:xfrm>
            <a:off x="1192320" y="512424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2" name="CustomShape 24"/>
          <p:cNvSpPr/>
          <p:nvPr/>
        </p:nvSpPr>
        <p:spPr>
          <a:xfrm>
            <a:off x="3538440" y="442512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3" name="CustomShape 25"/>
          <p:cNvSpPr/>
          <p:nvPr/>
        </p:nvSpPr>
        <p:spPr>
          <a:xfrm>
            <a:off x="2753640" y="441864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4" name="CustomShape 26"/>
          <p:cNvSpPr/>
          <p:nvPr/>
        </p:nvSpPr>
        <p:spPr>
          <a:xfrm>
            <a:off x="1966320" y="442080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5" name="CustomShape 27"/>
          <p:cNvSpPr/>
          <p:nvPr/>
        </p:nvSpPr>
        <p:spPr>
          <a:xfrm>
            <a:off x="1188000" y="441864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6" name="CustomShape 28"/>
          <p:cNvSpPr/>
          <p:nvPr/>
        </p:nvSpPr>
        <p:spPr>
          <a:xfrm>
            <a:off x="10508760" y="441864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7" name="CustomShape 29"/>
          <p:cNvSpPr/>
          <p:nvPr/>
        </p:nvSpPr>
        <p:spPr>
          <a:xfrm>
            <a:off x="9715320" y="441036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8" name="CustomShape 30"/>
          <p:cNvSpPr/>
          <p:nvPr/>
        </p:nvSpPr>
        <p:spPr>
          <a:xfrm>
            <a:off x="8919000" y="440856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9" name="CustomShape 31"/>
          <p:cNvSpPr/>
          <p:nvPr/>
        </p:nvSpPr>
        <p:spPr>
          <a:xfrm>
            <a:off x="8134560" y="440856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0" name="CustomShape 32"/>
          <p:cNvSpPr/>
          <p:nvPr/>
        </p:nvSpPr>
        <p:spPr>
          <a:xfrm>
            <a:off x="10508760" y="371016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1" name="CustomShape 33"/>
          <p:cNvSpPr/>
          <p:nvPr/>
        </p:nvSpPr>
        <p:spPr>
          <a:xfrm>
            <a:off x="9715320" y="370260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2" name="CustomShape 34"/>
          <p:cNvSpPr/>
          <p:nvPr/>
        </p:nvSpPr>
        <p:spPr>
          <a:xfrm>
            <a:off x="8937360" y="371016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3" name="CustomShape 35"/>
          <p:cNvSpPr/>
          <p:nvPr/>
        </p:nvSpPr>
        <p:spPr>
          <a:xfrm>
            <a:off x="8134560" y="369216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4" name="CustomShape 36"/>
          <p:cNvSpPr/>
          <p:nvPr/>
        </p:nvSpPr>
        <p:spPr>
          <a:xfrm>
            <a:off x="10508760" y="299808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5" name="CustomShape 37"/>
          <p:cNvSpPr/>
          <p:nvPr/>
        </p:nvSpPr>
        <p:spPr>
          <a:xfrm>
            <a:off x="9715320" y="298764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6" name="CustomShape 38"/>
          <p:cNvSpPr/>
          <p:nvPr/>
        </p:nvSpPr>
        <p:spPr>
          <a:xfrm>
            <a:off x="8919000" y="299808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7" name="CustomShape 39"/>
          <p:cNvSpPr/>
          <p:nvPr/>
        </p:nvSpPr>
        <p:spPr>
          <a:xfrm>
            <a:off x="8134560" y="298764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8" name="CustomShape 40"/>
          <p:cNvSpPr/>
          <p:nvPr/>
        </p:nvSpPr>
        <p:spPr>
          <a:xfrm>
            <a:off x="10506240" y="227268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9" name="CustomShape 41"/>
          <p:cNvSpPr/>
          <p:nvPr/>
        </p:nvSpPr>
        <p:spPr>
          <a:xfrm>
            <a:off x="9715320" y="227268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0" name="CustomShape 42"/>
          <p:cNvSpPr/>
          <p:nvPr/>
        </p:nvSpPr>
        <p:spPr>
          <a:xfrm>
            <a:off x="8930520" y="228564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1" name="CustomShape 43"/>
          <p:cNvSpPr/>
          <p:nvPr/>
        </p:nvSpPr>
        <p:spPr>
          <a:xfrm>
            <a:off x="8139960" y="227736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2" name="CustomShape 44"/>
          <p:cNvSpPr/>
          <p:nvPr/>
        </p:nvSpPr>
        <p:spPr>
          <a:xfrm>
            <a:off x="8139960" y="1566720"/>
            <a:ext cx="522000" cy="496080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3" name="CustomShape 45"/>
          <p:cNvSpPr/>
          <p:nvPr/>
        </p:nvSpPr>
        <p:spPr>
          <a:xfrm>
            <a:off x="8145000" y="583992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4" name="CustomShape 46"/>
          <p:cNvSpPr/>
          <p:nvPr/>
        </p:nvSpPr>
        <p:spPr>
          <a:xfrm>
            <a:off x="8134560" y="512424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5" name="CustomShape 47"/>
          <p:cNvSpPr/>
          <p:nvPr/>
        </p:nvSpPr>
        <p:spPr>
          <a:xfrm>
            <a:off x="8930520" y="513324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6" name="CustomShape 48"/>
          <p:cNvSpPr/>
          <p:nvPr/>
        </p:nvSpPr>
        <p:spPr>
          <a:xfrm>
            <a:off x="9726840" y="512712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7" name="CustomShape 49"/>
          <p:cNvSpPr/>
          <p:nvPr/>
        </p:nvSpPr>
        <p:spPr>
          <a:xfrm>
            <a:off x="10515960" y="5137200"/>
            <a:ext cx="522000" cy="49608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8" name="CustomShape 50"/>
          <p:cNvSpPr/>
          <p:nvPr/>
        </p:nvSpPr>
        <p:spPr>
          <a:xfrm>
            <a:off x="5428800" y="230040"/>
            <a:ext cx="951120" cy="313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00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en-US" sz="20000" spc="-1" strike="noStrike">
              <a:latin typeface="Arial"/>
            </a:endParaRPr>
          </a:p>
        </p:txBody>
      </p:sp>
      <p:sp>
        <p:nvSpPr>
          <p:cNvPr id="429" name="CustomShape 51"/>
          <p:cNvSpPr/>
          <p:nvPr/>
        </p:nvSpPr>
        <p:spPr>
          <a:xfrm>
            <a:off x="4473000" y="916560"/>
            <a:ext cx="955440" cy="435960"/>
          </a:xfrm>
          <a:prstGeom prst="actionButtonBackPrevious">
            <a:avLst/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0" name="CustomShape 52"/>
          <p:cNvSpPr/>
          <p:nvPr/>
        </p:nvSpPr>
        <p:spPr>
          <a:xfrm>
            <a:off x="6803280" y="916560"/>
            <a:ext cx="945000" cy="435960"/>
          </a:xfrm>
          <a:prstGeom prst="actionButtonForwardNext">
            <a:avLst/>
          </a:prstGeom>
          <a:solidFill>
            <a:srgbClr val="00206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84" dur="indefinite" restart="never" nodeType="tmRoot">
          <p:childTnLst>
            <p:seq>
              <p:cTn id="1085" dur="indefinite" nodeType="mainSeq">
                <p:childTnLst>
                  <p:par>
                    <p:cTn id="1086" fill="hold">
                      <p:stCondLst>
                        <p:cond delay="indefinite"/>
                      </p:stCondLst>
                      <p:childTnLst>
                        <p:par>
                          <p:cTn id="1087" fill="hold">
                            <p:stCondLst>
                              <p:cond delay="0"/>
                            </p:stCondLst>
                            <p:childTnLst>
                              <p:par>
                                <p:cTn id="1088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90" dur="25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91" dur="25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92" dur="25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3" fill="hold">
                            <p:stCondLst>
                              <p:cond delay="250"/>
                            </p:stCondLst>
                            <p:childTnLst>
                              <p:par>
                                <p:cTn id="1094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96" dur="25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97" dur="25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98" dur="25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0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02" dur="25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03" dur="25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04" dur="25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5" fill="hold">
                            <p:stCondLst>
                              <p:cond delay="750"/>
                            </p:stCondLst>
                            <p:childTnLst>
                              <p:par>
                                <p:cTn id="1106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08" dur="25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09" dur="25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10" dur="25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2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14" dur="25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15" dur="25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16" dur="25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118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20" dur="25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21" dur="25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22" dur="25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4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26" dur="25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27" dur="25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28" dur="25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9" fill="hold">
                            <p:stCondLst>
                              <p:cond delay="1750"/>
                            </p:stCondLst>
                            <p:childTnLst>
                              <p:par>
                                <p:cTn id="1130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32" dur="25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33" dur="25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34" dur="25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6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38" dur="25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39" dur="25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40" dur="25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1" fill="hold">
                            <p:stCondLst>
                              <p:cond delay="2250"/>
                            </p:stCondLst>
                            <p:childTnLst>
                              <p:par>
                                <p:cTn id="1142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44" dur="25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45" dur="25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46" dur="25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8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50" dur="25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51" dur="25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52" dur="25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3" fill="hold">
                            <p:stCondLst>
                              <p:cond delay="2750"/>
                            </p:stCondLst>
                            <p:childTnLst>
                              <p:par>
                                <p:cTn id="1154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56" dur="25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57" dur="25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58" dur="25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9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0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62" dur="25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63" dur="25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64" dur="25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5" fill="hold">
                            <p:stCondLst>
                              <p:cond delay="3250"/>
                            </p:stCondLst>
                            <p:childTnLst>
                              <p:par>
                                <p:cTn id="1166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68" dur="25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69" dur="25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70" dur="25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1" fill="hold">
                            <p:stCondLst>
                              <p:cond delay="3500"/>
                            </p:stCondLst>
                            <p:childTnLst>
                              <p:par>
                                <p:cTn id="1172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74" dur="25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75" dur="25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76" dur="25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7" fill="hold">
                            <p:stCondLst>
                              <p:cond delay="3750"/>
                            </p:stCondLst>
                            <p:childTnLst>
                              <p:par>
                                <p:cTn id="1178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80" dur="25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81" dur="25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82" dur="25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4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86" dur="25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87" dur="25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88" dur="25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9" fill="hold">
                            <p:stCondLst>
                              <p:cond delay="4250"/>
                            </p:stCondLst>
                            <p:childTnLst>
                              <p:par>
                                <p:cTn id="1190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92" dur="25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93" dur="25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94" dur="25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5" fill="hold">
                            <p:stCondLst>
                              <p:cond delay="4500"/>
                            </p:stCondLst>
                            <p:childTnLst>
                              <p:par>
                                <p:cTn id="1196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98" dur="25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99" dur="25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00" dur="25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1" fill="hold">
                            <p:stCondLst>
                              <p:cond delay="4750"/>
                            </p:stCondLst>
                            <p:childTnLst>
                              <p:par>
                                <p:cTn id="1202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04" dur="25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05" dur="25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06" dur="25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7" fill="hold">
                            <p:stCondLst>
                              <p:cond delay="5000"/>
                            </p:stCondLst>
                            <p:childTnLst>
                              <p:par>
                                <p:cTn id="1208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10" dur="25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11" dur="25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12" dur="25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3" fill="hold">
                            <p:stCondLst>
                              <p:cond delay="5250"/>
                            </p:stCondLst>
                            <p:childTnLst>
                              <p:par>
                                <p:cTn id="1214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16" dur="25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17" dur="25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18" dur="25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9" fill="hold">
                            <p:stCondLst>
                              <p:cond delay="5500"/>
                            </p:stCondLst>
                            <p:childTnLst>
                              <p:par>
                                <p:cTn id="1220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22" dur="25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23" dur="25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24" dur="25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5" fill="hold">
                            <p:stCondLst>
                              <p:cond delay="5750"/>
                            </p:stCondLst>
                            <p:childTnLst>
                              <p:par>
                                <p:cTn id="1226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28" dur="25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29" dur="25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30" dur="25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1" fill="hold">
                            <p:stCondLst>
                              <p:cond delay="6250"/>
                            </p:stCondLst>
                            <p:childTnLst>
                              <p:par>
                                <p:cTn id="1232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34" dur="25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35" dur="25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36" dur="25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7" fill="hold">
                            <p:stCondLst>
                              <p:cond delay="6500"/>
                            </p:stCondLst>
                            <p:childTnLst>
                              <p:par>
                                <p:cTn id="1238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40" dur="25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41" dur="25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42" dur="25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3" fill="hold">
                            <p:stCondLst>
                              <p:cond delay="6750"/>
                            </p:stCondLst>
                            <p:childTnLst>
                              <p:par>
                                <p:cTn id="1244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46" dur="25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47" dur="25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48" dur="25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9" fill="hold">
                            <p:stCondLst>
                              <p:cond delay="7000"/>
                            </p:stCondLst>
                            <p:childTnLst>
                              <p:par>
                                <p:cTn id="1250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52" dur="25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53" dur="25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54" dur="25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5" fill="hold">
                            <p:stCondLst>
                              <p:cond delay="7250"/>
                            </p:stCondLst>
                            <p:childTnLst>
                              <p:par>
                                <p:cTn id="1256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58" dur="25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59" dur="25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60" dur="25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1" fill="hold">
                            <p:stCondLst>
                              <p:cond delay="7500"/>
                            </p:stCondLst>
                            <p:childTnLst>
                              <p:par>
                                <p:cTn id="1262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64" dur="25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65" dur="25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66" dur="25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7" fill="hold">
                            <p:stCondLst>
                              <p:cond delay="7750"/>
                            </p:stCondLst>
                            <p:childTnLst>
                              <p:par>
                                <p:cTn id="1268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70" dur="25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71" dur="25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72" dur="25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3" fill="hold">
                            <p:stCondLst>
                              <p:cond delay="8000"/>
                            </p:stCondLst>
                            <p:childTnLst>
                              <p:par>
                                <p:cTn id="1274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76" dur="25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77" dur="25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78" dur="25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9" fill="hold">
                            <p:stCondLst>
                              <p:cond delay="8250"/>
                            </p:stCondLst>
                            <p:childTnLst>
                              <p:par>
                                <p:cTn id="1280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82" dur="25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83" dur="25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84" dur="25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5" fill="hold">
                            <p:stCondLst>
                              <p:cond delay="8500"/>
                            </p:stCondLst>
                            <p:childTnLst>
                              <p:par>
                                <p:cTn id="1286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88" dur="25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89" dur="25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90" dur="25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1" fill="hold">
                            <p:stCondLst>
                              <p:cond delay="8750"/>
                            </p:stCondLst>
                            <p:childTnLst>
                              <p:par>
                                <p:cTn id="1292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94" dur="25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95" dur="25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96" dur="25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7" fill="hold">
                            <p:stCondLst>
                              <p:cond delay="9000"/>
                            </p:stCondLst>
                            <p:childTnLst>
                              <p:par>
                                <p:cTn id="1298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00" dur="25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01" dur="25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02" dur="25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3" fill="hold">
                            <p:stCondLst>
                              <p:cond delay="9250"/>
                            </p:stCondLst>
                            <p:childTnLst>
                              <p:par>
                                <p:cTn id="1304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06" dur="25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07" dur="25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08" dur="25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310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12" dur="25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13" dur="25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14" dur="25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5" fill="hold">
                            <p:stCondLst>
                              <p:cond delay="9750"/>
                            </p:stCondLst>
                            <p:childTnLst>
                              <p:par>
                                <p:cTn id="1316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18" dur="25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19" dur="25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20" dur="25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22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24" dur="25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25" dur="25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26" dur="25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7" fill="hold">
                            <p:stCondLst>
                              <p:cond delay="10250"/>
                            </p:stCondLst>
                            <p:childTnLst>
                              <p:par>
                                <p:cTn id="1328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30" dur="25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31" dur="25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32" dur="25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34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36" dur="25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37" dur="25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38" dur="25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9" fill="hold">
                            <p:stCondLst>
                              <p:cond delay="10750"/>
                            </p:stCondLst>
                            <p:childTnLst>
                              <p:par>
                                <p:cTn id="1340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42" dur="25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43" dur="25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44" dur="25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46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48" dur="25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49" dur="25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50" dur="25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1" fill="hold">
                            <p:stCondLst>
                              <p:cond delay="11250"/>
                            </p:stCondLst>
                            <p:childTnLst>
                              <p:par>
                                <p:cTn id="1352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54" dur="25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55" dur="25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56" dur="25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58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60" dur="25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61" dur="25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62" dur="25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3" fill="hold">
                            <p:stCondLst>
                              <p:cond delay="11750"/>
                            </p:stCondLst>
                            <p:childTnLst>
                              <p:par>
                                <p:cTn id="1364" nodeType="afterEffect" fill="hold" presetClass="entr" presetID="45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66" dur="2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67" dur="2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68" dur="2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9" fill="hold">
                            <p:stCondLst>
                              <p:cond delay="14750"/>
                            </p:stCondLst>
                            <p:childTnLst>
                              <p:par>
                                <p:cTn id="1370" nodeType="afterEffect" fill="hold" presetClass="entr" presetID="2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3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73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74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75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76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77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8" fill="hold">
                      <p:stCondLst>
                        <p:cond delay="indefinite"/>
                      </p:stCondLst>
                      <p:childTnLst>
                        <p:par>
                          <p:cTn id="1379" fill="hold">
                            <p:stCondLst>
                              <p:cond delay="0"/>
                            </p:stCondLst>
                            <p:childTnLst>
                              <p:par>
                                <p:cTn id="1380" nodeType="click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3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83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84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85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86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87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CustomShape 1"/>
          <p:cNvSpPr/>
          <p:nvPr/>
        </p:nvSpPr>
        <p:spPr>
          <a:xfrm>
            <a:off x="1173960" y="2137680"/>
            <a:ext cx="4472640" cy="228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„</a:t>
            </a:r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Der Bundesfinanzminister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bedankt sich recht herzlich!“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432" name="CustomShape 2"/>
          <p:cNvSpPr/>
          <p:nvPr/>
        </p:nvSpPr>
        <p:spPr>
          <a:xfrm>
            <a:off x="2116080" y="6230880"/>
            <a:ext cx="1005480" cy="345960"/>
          </a:xfrm>
          <a:prstGeom prst="actionButtonBlank">
            <a:avLst/>
          </a:prstGeom>
          <a:solidFill>
            <a:srgbClr val="00b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zurück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433" name="Grafik 4" descr=""/>
          <p:cNvPicPr/>
          <p:nvPr/>
        </p:nvPicPr>
        <p:blipFill>
          <a:blip r:embed="rId1"/>
          <a:stretch/>
        </p:blipFill>
        <p:spPr>
          <a:xfrm>
            <a:off x="5839560" y="1262880"/>
            <a:ext cx="5976000" cy="3983760"/>
          </a:xfrm>
          <a:prstGeom prst="rect">
            <a:avLst/>
          </a:prstGeom>
          <a:ln>
            <a:noFill/>
          </a:ln>
        </p:spPr>
      </p:pic>
      <p:sp>
        <p:nvSpPr>
          <p:cNvPr id="434" name="CustomShape 3"/>
          <p:cNvSpPr/>
          <p:nvPr/>
        </p:nvSpPr>
        <p:spPr>
          <a:xfrm>
            <a:off x="5806800" y="5247000"/>
            <a:ext cx="6095520" cy="25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000000"/>
                </a:solidFill>
                <a:latin typeface="Calibri"/>
                <a:ea typeface="Calibri"/>
              </a:rPr>
              <a:t>Quelle:  </a:t>
            </a:r>
            <a:r>
              <a:rPr b="0" i="1" lang="en-US" sz="1100" spc="-1" strike="noStrike">
                <a:solidFill>
                  <a:srgbClr val="000000"/>
                </a:solidFill>
                <a:latin typeface="Calibri"/>
                <a:ea typeface="Calibri"/>
              </a:rPr>
              <a:t>Bundesministerium der Finanzen / photothek.net / Thomas Trutschel -frei nutzbares Produkt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88" dur="indefinite" restart="never" nodeType="tmRoot">
          <p:childTnLst>
            <p:seq>
              <p:cTn id="1389" dur="indefinite" nodeType="mainSeq">
                <p:childTnLst>
                  <p:par>
                    <p:cTn id="1390" fill="hold">
                      <p:stCondLst>
                        <p:cond delay="0"/>
                      </p:stCondLst>
                      <p:childTnLst>
                        <p:par>
                          <p:cTn id="1391" fill="hold">
                            <p:stCondLst>
                              <p:cond delay="0"/>
                            </p:stCondLst>
                            <p:childTnLst>
                              <p:par>
                                <p:cTn id="1392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94" dur="3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95" dur="3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96" dur="30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7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99" dur="3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00" dur="3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401" dur="3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403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5" fill="hold">
                            <p:stCondLst>
                              <p:cond delay="3000"/>
                            </p:stCondLst>
                            <p:childTnLst>
                              <p:par>
                                <p:cTn id="1406" nodeType="afterEffect" fill="hold" presetClass="entr" presetID="5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08" dur="10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09" dur="10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410" dur="1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" name="Grafik 2" descr=""/>
          <p:cNvPicPr/>
          <p:nvPr/>
        </p:nvPicPr>
        <p:blipFill>
          <a:blip r:embed="rId1"/>
          <a:stretch/>
        </p:blipFill>
        <p:spPr>
          <a:xfrm>
            <a:off x="2117520" y="0"/>
            <a:ext cx="10079640" cy="4509720"/>
          </a:xfrm>
          <a:prstGeom prst="rect">
            <a:avLst/>
          </a:prstGeom>
          <a:ln>
            <a:noFill/>
          </a:ln>
        </p:spPr>
      </p:pic>
      <p:sp>
        <p:nvSpPr>
          <p:cNvPr id="436" name="CustomShape 1"/>
          <p:cNvSpPr/>
          <p:nvPr/>
        </p:nvSpPr>
        <p:spPr>
          <a:xfrm>
            <a:off x="2117520" y="4510080"/>
            <a:ext cx="10074240" cy="228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Herzlichen Glückwunsch, Sie haben sich für 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intelligentes Vermögensmanagement mit unserer 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fondsgebundenen Rentenversicherung </a:t>
            </a:r>
            <a:endParaRPr b="0" lang="en-US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myLife Invest entschieden.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437" name="CustomShape 2"/>
          <p:cNvSpPr/>
          <p:nvPr/>
        </p:nvSpPr>
        <p:spPr>
          <a:xfrm>
            <a:off x="1959480" y="6413760"/>
            <a:ext cx="1123200" cy="404280"/>
          </a:xfrm>
          <a:prstGeom prst="actionButtonBlank">
            <a:avLst/>
          </a:prstGeom>
          <a:solidFill>
            <a:srgbClr val="00b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zurück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8" name="CustomShape 3"/>
          <p:cNvSpPr/>
          <p:nvPr/>
        </p:nvSpPr>
        <p:spPr>
          <a:xfrm>
            <a:off x="10659240" y="6348600"/>
            <a:ext cx="1423440" cy="404280"/>
          </a:xfrm>
          <a:prstGeom prst="actionButtonBlank">
            <a:avLst/>
          </a:prstGeom>
          <a:solidFill>
            <a:srgbClr val="ffff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Beenden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411" dur="indefinite" restart="never" nodeType="tmRoot">
          <p:childTnLst>
            <p:seq>
              <p:cTn id="1412" dur="indefinite" nodeType="mainSeq">
                <p:childTnLst>
                  <p:par>
                    <p:cTn id="1413" fill="hold">
                      <p:stCondLst>
                        <p:cond delay="0"/>
                      </p:stCondLst>
                      <p:childTnLst>
                        <p:par>
                          <p:cTn id="1414" fill="hold">
                            <p:stCondLst>
                              <p:cond delay="0"/>
                            </p:stCondLst>
                            <p:childTnLst>
                              <p:par>
                                <p:cTn id="1415" nodeType="afterEffect" fill="hold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17" dur="2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18" dur="2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0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22" dur="1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23" dur="1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424" dur="10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5" fill="hold">
                            <p:stCondLst>
                              <p:cond delay="3000"/>
                            </p:stCondLst>
                            <p:childTnLst>
                              <p:par>
                                <p:cTn id="1426" nodeType="afterEffect" fill="hold" presetClass="entr" presetID="5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28" dur="1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29" dur="1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430" dur="1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1" fill="hold">
                            <p:stCondLst>
                              <p:cond delay="5000"/>
                            </p:stCondLst>
                            <p:childTnLst>
                              <p:par>
                                <p:cTn id="1432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34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35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436" dur="10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CustomShape 1"/>
          <p:cNvSpPr/>
          <p:nvPr/>
        </p:nvSpPr>
        <p:spPr>
          <a:xfrm>
            <a:off x="2586600" y="1423800"/>
            <a:ext cx="7484760" cy="338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7200" spc="-1" strike="noStrike">
                <a:solidFill>
                  <a:srgbClr val="000000"/>
                </a:solidFill>
                <a:latin typeface="Calibri"/>
              </a:rPr>
              <a:t>Vielen Dank </a:t>
            </a:r>
            <a:endParaRPr b="0" lang="en-US" sz="7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7200" spc="-1" strike="noStrike">
                <a:solidFill>
                  <a:srgbClr val="000000"/>
                </a:solidFill>
                <a:latin typeface="Calibri"/>
              </a:rPr>
              <a:t>für die </a:t>
            </a:r>
            <a:endParaRPr b="0" lang="en-US" sz="7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7200" spc="-1" strike="noStrike">
                <a:solidFill>
                  <a:srgbClr val="000000"/>
                </a:solidFill>
                <a:latin typeface="Calibri"/>
              </a:rPr>
              <a:t>Aufmerksamkeit</a:t>
            </a:r>
            <a:endParaRPr b="0" lang="en-US" sz="7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CustomShape 1"/>
          <p:cNvSpPr/>
          <p:nvPr/>
        </p:nvSpPr>
        <p:spPr>
          <a:xfrm>
            <a:off x="2710080" y="1079640"/>
            <a:ext cx="6841080" cy="435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i="1" lang="en-US" sz="4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Diese Präsentation ersetzt keine individuelle Beratung, verarbeitet nicht alle Hintergrunddetails zum Thema und ist daher nur ein erster Gedankenanstoß für eine individuelle Beratung.</a:t>
            </a:r>
            <a:endParaRPr b="0" lang="en-US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e 1"/>
          <p:cNvGraphicFramePr/>
          <p:nvPr/>
        </p:nvGraphicFramePr>
        <p:xfrm>
          <a:off x="3138480" y="229212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steuergünstig</a:t>
                      </a:r>
                      <a:endParaRPr b="0" lang="en-US" sz="32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2"/>
          <p:cNvGraphicFramePr/>
          <p:nvPr/>
        </p:nvGraphicFramePr>
        <p:xfrm>
          <a:off x="3138480" y="310788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flexibel</a:t>
                      </a:r>
                      <a:endParaRPr b="0" lang="en-US" sz="32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 3"/>
          <p:cNvGraphicFramePr/>
          <p:nvPr/>
        </p:nvGraphicFramePr>
        <p:xfrm>
          <a:off x="3138480" y="391104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sicher</a:t>
                      </a:r>
                      <a:endParaRPr b="0" lang="en-US" sz="32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Table 4"/>
          <p:cNvGraphicFramePr/>
          <p:nvPr/>
        </p:nvGraphicFramePr>
        <p:xfrm>
          <a:off x="3138480" y="471168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Ertrag für mich</a:t>
                      </a:r>
                      <a:endParaRPr b="0" lang="en-US" sz="32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Table 5"/>
          <p:cNvGraphicFramePr/>
          <p:nvPr/>
        </p:nvGraphicFramePr>
        <p:xfrm>
          <a:off x="3138480" y="555192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Ertrag für meine Erben</a:t>
                      </a:r>
                      <a:endParaRPr b="0" lang="en-US" sz="32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0" name="CustomShape 6"/>
          <p:cNvSpPr/>
          <p:nvPr/>
        </p:nvSpPr>
        <p:spPr>
          <a:xfrm>
            <a:off x="3138480" y="580680"/>
            <a:ext cx="5881320" cy="25275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000000"/>
                </a:solidFill>
                <a:latin typeface="Aharoni"/>
              </a:rPr>
              <a:t>Meine Anforderungen</a:t>
            </a:r>
            <a:endParaRPr b="0" lang="en-US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000000"/>
                </a:solidFill>
                <a:latin typeface="Aharoni"/>
              </a:rPr>
              <a:t>an meine Geldanlage</a:t>
            </a:r>
            <a:endParaRPr b="0" lang="en-US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1"/>
          <p:cNvGrpSpPr/>
          <p:nvPr/>
        </p:nvGrpSpPr>
        <p:grpSpPr>
          <a:xfrm>
            <a:off x="4290120" y="1633680"/>
            <a:ext cx="3641760" cy="969480"/>
            <a:chOff x="4290120" y="1633680"/>
            <a:chExt cx="3641760" cy="969480"/>
          </a:xfrm>
        </p:grpSpPr>
        <p:sp>
          <p:nvSpPr>
            <p:cNvPr id="52" name="CustomShape 2"/>
            <p:cNvSpPr/>
            <p:nvPr/>
          </p:nvSpPr>
          <p:spPr>
            <a:xfrm>
              <a:off x="4290120" y="1633680"/>
              <a:ext cx="3641760" cy="9536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3" name="CustomShape 3"/>
            <p:cNvSpPr/>
            <p:nvPr/>
          </p:nvSpPr>
          <p:spPr>
            <a:xfrm>
              <a:off x="4290120" y="1659600"/>
              <a:ext cx="3641760" cy="943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Ausschüttende/</a:t>
              </a:r>
              <a:endParaRPr b="0" lang="en-US" sz="2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Thesaurierende Fonds</a:t>
              </a:r>
              <a:r>
                <a:rPr b="0" lang="en-US" sz="2800" spc="-1" strike="noStrike">
                  <a:solidFill>
                    <a:srgbClr val="002060"/>
                  </a:solidFill>
                  <a:latin typeface="Calibri"/>
                </a:rPr>
                <a:t> </a:t>
              </a:r>
              <a:endParaRPr b="0" lang="en-US" sz="2800" spc="-1" strike="noStrike">
                <a:latin typeface="Arial"/>
              </a:endParaRPr>
            </a:p>
          </p:txBody>
        </p:sp>
      </p:grpSp>
      <p:graphicFrame>
        <p:nvGraphicFramePr>
          <p:cNvPr id="54" name="Table 4"/>
          <p:cNvGraphicFramePr/>
          <p:nvPr/>
        </p:nvGraphicFramePr>
        <p:xfrm>
          <a:off x="3156120" y="16200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Steuerliche Betrachtung</a:t>
                      </a:r>
                      <a:endParaRPr b="0" lang="en-US" sz="32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" name="Table 5"/>
          <p:cNvGraphicFramePr/>
          <p:nvPr/>
        </p:nvGraphicFramePr>
        <p:xfrm>
          <a:off x="1057680" y="91656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Klassisches Depot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Table 6"/>
          <p:cNvGraphicFramePr/>
          <p:nvPr/>
        </p:nvGraphicFramePr>
        <p:xfrm>
          <a:off x="8021160" y="92268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myLife Invest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57" name="CustomShape 7"/>
          <p:cNvSpPr/>
          <p:nvPr/>
        </p:nvSpPr>
        <p:spPr>
          <a:xfrm>
            <a:off x="2199600" y="16750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58" name="CustomShape 8"/>
          <p:cNvSpPr/>
          <p:nvPr/>
        </p:nvSpPr>
        <p:spPr>
          <a:xfrm>
            <a:off x="9298800" y="162216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59" name="CustomShape 9"/>
          <p:cNvSpPr/>
          <p:nvPr/>
        </p:nvSpPr>
        <p:spPr>
          <a:xfrm>
            <a:off x="2199600" y="307260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60" name="CustomShape 10"/>
          <p:cNvSpPr/>
          <p:nvPr/>
        </p:nvSpPr>
        <p:spPr>
          <a:xfrm>
            <a:off x="2199600" y="459684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61" name="CustomShape 11"/>
          <p:cNvSpPr/>
          <p:nvPr/>
        </p:nvSpPr>
        <p:spPr>
          <a:xfrm>
            <a:off x="9319320" y="459684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62" name="CustomShape 12"/>
          <p:cNvSpPr/>
          <p:nvPr/>
        </p:nvSpPr>
        <p:spPr>
          <a:xfrm>
            <a:off x="9298800" y="310932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grpSp>
        <p:nvGrpSpPr>
          <p:cNvPr id="63" name="Group 13"/>
          <p:cNvGrpSpPr/>
          <p:nvPr/>
        </p:nvGrpSpPr>
        <p:grpSpPr>
          <a:xfrm>
            <a:off x="4290120" y="2931840"/>
            <a:ext cx="3641760" cy="1384560"/>
            <a:chOff x="4290120" y="2931840"/>
            <a:chExt cx="3641760" cy="1384560"/>
          </a:xfrm>
        </p:grpSpPr>
        <p:sp>
          <p:nvSpPr>
            <p:cNvPr id="64" name="CustomShape 14"/>
            <p:cNvSpPr/>
            <p:nvPr/>
          </p:nvSpPr>
          <p:spPr>
            <a:xfrm>
              <a:off x="4290120" y="2940840"/>
              <a:ext cx="3641760" cy="13755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5" name="CustomShape 15"/>
            <p:cNvSpPr/>
            <p:nvPr/>
          </p:nvSpPr>
          <p:spPr>
            <a:xfrm>
              <a:off x="4311360" y="2931840"/>
              <a:ext cx="3599280" cy="13701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Veräußerungsgewinne </a:t>
              </a:r>
              <a:endParaRPr b="0" lang="en-US" sz="2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bei Fondswechsel bzw. </a:t>
              </a:r>
              <a:endParaRPr b="0" lang="en-US" sz="2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Rebalancing</a:t>
              </a:r>
              <a:r>
                <a:rPr b="0" lang="en-US" sz="2800" spc="-1" strike="noStrike">
                  <a:solidFill>
                    <a:srgbClr val="002060"/>
                  </a:solidFill>
                  <a:latin typeface="Calibri"/>
                </a:rPr>
                <a:t> 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66" name="Group 16"/>
          <p:cNvGrpSpPr/>
          <p:nvPr/>
        </p:nvGrpSpPr>
        <p:grpSpPr>
          <a:xfrm>
            <a:off x="4290120" y="4638960"/>
            <a:ext cx="3641760" cy="955080"/>
            <a:chOff x="4290120" y="4638960"/>
            <a:chExt cx="3641760" cy="955080"/>
          </a:xfrm>
        </p:grpSpPr>
        <p:sp>
          <p:nvSpPr>
            <p:cNvPr id="67" name="CustomShape 17"/>
            <p:cNvSpPr/>
            <p:nvPr/>
          </p:nvSpPr>
          <p:spPr>
            <a:xfrm>
              <a:off x="4290120" y="4640400"/>
              <a:ext cx="3641760" cy="9536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8" name="CustomShape 18"/>
            <p:cNvSpPr/>
            <p:nvPr/>
          </p:nvSpPr>
          <p:spPr>
            <a:xfrm>
              <a:off x="4290120" y="4638960"/>
              <a:ext cx="3641760" cy="943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Beraterentgelte </a:t>
              </a:r>
              <a:endParaRPr b="0" lang="en-US" sz="2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für Makler</a:t>
              </a:r>
              <a:r>
                <a:rPr b="0" lang="en-US" sz="2800" spc="-1" strike="noStrike">
                  <a:solidFill>
                    <a:srgbClr val="002060"/>
                  </a:solidFill>
                  <a:latin typeface="Calibri"/>
                </a:rPr>
                <a:t> </a:t>
              </a:r>
              <a:endParaRPr b="0" lang="en-US" sz="2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0" dur="indefinite" restart="never" nodeType="tmRoot">
          <p:childTnLst>
            <p:seq>
              <p:cTn id="51" dur="indefinite" nodeType="mainSeq"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nodeType="afterEffect" fill="hold" presetClass="entr" presetID="5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Table 1"/>
          <p:cNvGraphicFramePr/>
          <p:nvPr/>
        </p:nvGraphicFramePr>
        <p:xfrm>
          <a:off x="3156120" y="16200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Steuerliche Betrachtung</a:t>
                      </a:r>
                      <a:endParaRPr b="0" lang="en-US" sz="32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0" name="Table 2"/>
          <p:cNvGraphicFramePr/>
          <p:nvPr/>
        </p:nvGraphicFramePr>
        <p:xfrm>
          <a:off x="1057680" y="91656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Klassisches Depot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" name="Table 3"/>
          <p:cNvGraphicFramePr/>
          <p:nvPr/>
        </p:nvGraphicFramePr>
        <p:xfrm>
          <a:off x="8021160" y="92268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myLife Invest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72" name="CustomShape 4"/>
          <p:cNvSpPr/>
          <p:nvPr/>
        </p:nvSpPr>
        <p:spPr>
          <a:xfrm>
            <a:off x="2199600" y="16750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73" name="CustomShape 5"/>
          <p:cNvSpPr/>
          <p:nvPr/>
        </p:nvSpPr>
        <p:spPr>
          <a:xfrm>
            <a:off x="9298800" y="162216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74" name="CustomShape 6"/>
          <p:cNvSpPr/>
          <p:nvPr/>
        </p:nvSpPr>
        <p:spPr>
          <a:xfrm>
            <a:off x="2199600" y="307260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75" name="CustomShape 7"/>
          <p:cNvSpPr/>
          <p:nvPr/>
        </p:nvSpPr>
        <p:spPr>
          <a:xfrm>
            <a:off x="2199600" y="459684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76" name="CustomShape 8"/>
          <p:cNvSpPr/>
          <p:nvPr/>
        </p:nvSpPr>
        <p:spPr>
          <a:xfrm>
            <a:off x="9319320" y="459684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77" name="CustomShape 9"/>
          <p:cNvSpPr/>
          <p:nvPr/>
        </p:nvSpPr>
        <p:spPr>
          <a:xfrm>
            <a:off x="9298800" y="310932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78" name="CustomShape 10"/>
          <p:cNvSpPr/>
          <p:nvPr/>
        </p:nvSpPr>
        <p:spPr>
          <a:xfrm>
            <a:off x="229680" y="1727280"/>
            <a:ext cx="3939120" cy="8218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Jährliche Abgeltungssteuer / Jährliche Vorabpauschale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79" name="CustomShape 11"/>
          <p:cNvSpPr/>
          <p:nvPr/>
        </p:nvSpPr>
        <p:spPr>
          <a:xfrm>
            <a:off x="8053200" y="1534680"/>
            <a:ext cx="3939120" cy="1187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Keine Abgeltungssteuer während der gesamten Haltedauer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80" name="CustomShape 12"/>
          <p:cNvSpPr/>
          <p:nvPr/>
        </p:nvSpPr>
        <p:spPr>
          <a:xfrm>
            <a:off x="229680" y="3355560"/>
            <a:ext cx="3939120" cy="4561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Sofortige Abgeltungssteuer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81" name="CustomShape 13"/>
          <p:cNvSpPr/>
          <p:nvPr/>
        </p:nvSpPr>
        <p:spPr>
          <a:xfrm>
            <a:off x="8034480" y="3393720"/>
            <a:ext cx="3939120" cy="456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Keine Abgeltungssteuer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82" name="CustomShape 14"/>
          <p:cNvSpPr/>
          <p:nvPr/>
        </p:nvSpPr>
        <p:spPr>
          <a:xfrm>
            <a:off x="217080" y="4885200"/>
            <a:ext cx="3939120" cy="4561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MwSt. - pflichtig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83" name="CustomShape 15"/>
          <p:cNvSpPr/>
          <p:nvPr/>
        </p:nvSpPr>
        <p:spPr>
          <a:xfrm>
            <a:off x="8021160" y="4885200"/>
            <a:ext cx="3939120" cy="456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Nicht MwSt. - pflichtig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84" name="Group 16"/>
          <p:cNvGrpSpPr/>
          <p:nvPr/>
        </p:nvGrpSpPr>
        <p:grpSpPr>
          <a:xfrm>
            <a:off x="4290120" y="1633680"/>
            <a:ext cx="3641760" cy="969480"/>
            <a:chOff x="4290120" y="1633680"/>
            <a:chExt cx="3641760" cy="969480"/>
          </a:xfrm>
        </p:grpSpPr>
        <p:sp>
          <p:nvSpPr>
            <p:cNvPr id="85" name="CustomShape 17"/>
            <p:cNvSpPr/>
            <p:nvPr/>
          </p:nvSpPr>
          <p:spPr>
            <a:xfrm>
              <a:off x="4290120" y="1633680"/>
              <a:ext cx="3641760" cy="9536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6" name="CustomShape 18"/>
            <p:cNvSpPr/>
            <p:nvPr/>
          </p:nvSpPr>
          <p:spPr>
            <a:xfrm>
              <a:off x="4290120" y="1659600"/>
              <a:ext cx="3641760" cy="943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Ausschüttende/</a:t>
              </a:r>
              <a:endParaRPr b="0" lang="en-US" sz="2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Thesaurierende Fonds</a:t>
              </a:r>
              <a:r>
                <a:rPr b="0" lang="en-US" sz="2800" spc="-1" strike="noStrike">
                  <a:solidFill>
                    <a:srgbClr val="002060"/>
                  </a:solidFill>
                  <a:latin typeface="Calibri"/>
                </a:rPr>
                <a:t> 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87" name="Group 19"/>
          <p:cNvGrpSpPr/>
          <p:nvPr/>
        </p:nvGrpSpPr>
        <p:grpSpPr>
          <a:xfrm>
            <a:off x="4290120" y="2931840"/>
            <a:ext cx="3641760" cy="1384560"/>
            <a:chOff x="4290120" y="2931840"/>
            <a:chExt cx="3641760" cy="1384560"/>
          </a:xfrm>
        </p:grpSpPr>
        <p:sp>
          <p:nvSpPr>
            <p:cNvPr id="88" name="CustomShape 20"/>
            <p:cNvSpPr/>
            <p:nvPr/>
          </p:nvSpPr>
          <p:spPr>
            <a:xfrm>
              <a:off x="4290120" y="2940840"/>
              <a:ext cx="3641760" cy="13755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9" name="CustomShape 21"/>
            <p:cNvSpPr/>
            <p:nvPr/>
          </p:nvSpPr>
          <p:spPr>
            <a:xfrm>
              <a:off x="4311360" y="2931840"/>
              <a:ext cx="3599280" cy="13701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Veräußerungsgewinne </a:t>
              </a:r>
              <a:endParaRPr b="0" lang="en-US" sz="2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bei Fondswechsel bzw. </a:t>
              </a:r>
              <a:endParaRPr b="0" lang="en-US" sz="2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Rebalancing</a:t>
              </a:r>
              <a:r>
                <a:rPr b="0" lang="en-US" sz="2800" spc="-1" strike="noStrike">
                  <a:solidFill>
                    <a:srgbClr val="002060"/>
                  </a:solidFill>
                  <a:latin typeface="Calibri"/>
                </a:rPr>
                <a:t> 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90" name="Group 22"/>
          <p:cNvGrpSpPr/>
          <p:nvPr/>
        </p:nvGrpSpPr>
        <p:grpSpPr>
          <a:xfrm>
            <a:off x="4290120" y="4638960"/>
            <a:ext cx="3641760" cy="955080"/>
            <a:chOff x="4290120" y="4638960"/>
            <a:chExt cx="3641760" cy="955080"/>
          </a:xfrm>
        </p:grpSpPr>
        <p:sp>
          <p:nvSpPr>
            <p:cNvPr id="91" name="CustomShape 23"/>
            <p:cNvSpPr/>
            <p:nvPr/>
          </p:nvSpPr>
          <p:spPr>
            <a:xfrm>
              <a:off x="4290120" y="4640400"/>
              <a:ext cx="3641760" cy="9536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2" name="CustomShape 24"/>
            <p:cNvSpPr/>
            <p:nvPr/>
          </p:nvSpPr>
          <p:spPr>
            <a:xfrm>
              <a:off x="4290120" y="4638960"/>
              <a:ext cx="3641760" cy="943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Beraterentgelte </a:t>
              </a:r>
              <a:endParaRPr b="0" lang="en-US" sz="2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für Makler</a:t>
              </a:r>
              <a:r>
                <a:rPr b="0" lang="en-US" sz="2800" spc="-1" strike="noStrike">
                  <a:solidFill>
                    <a:srgbClr val="002060"/>
                  </a:solidFill>
                  <a:latin typeface="Calibri"/>
                </a:rPr>
                <a:t> </a:t>
              </a:r>
              <a:endParaRPr b="0" lang="en-US" sz="2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6" dur="indefinite" restart="never" nodeType="tmRoot">
          <p:childTnLst>
            <p:seq>
              <p:cTn id="117" dur="indefinite" nodeType="mainSeq"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nodeType="with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2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2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1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34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5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13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4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47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8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14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5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60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1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16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6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73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4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17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8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86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18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9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" name="Table 1"/>
          <p:cNvGraphicFramePr/>
          <p:nvPr/>
        </p:nvGraphicFramePr>
        <p:xfrm>
          <a:off x="3156120" y="16200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Steuerliche Betrachtung</a:t>
                      </a:r>
                      <a:endParaRPr b="0" lang="en-US" sz="32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" name="Table 2"/>
          <p:cNvGraphicFramePr/>
          <p:nvPr/>
        </p:nvGraphicFramePr>
        <p:xfrm>
          <a:off x="1057680" y="91656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Klassisches Depot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Table 3"/>
          <p:cNvGraphicFramePr/>
          <p:nvPr/>
        </p:nvGraphicFramePr>
        <p:xfrm>
          <a:off x="8021160" y="92268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myLife Invest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96" name="CustomShape 4"/>
          <p:cNvSpPr/>
          <p:nvPr/>
        </p:nvSpPr>
        <p:spPr>
          <a:xfrm>
            <a:off x="2199600" y="16750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97" name="CustomShape 5"/>
          <p:cNvSpPr/>
          <p:nvPr/>
        </p:nvSpPr>
        <p:spPr>
          <a:xfrm>
            <a:off x="9298800" y="162216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98" name="CustomShape 6"/>
          <p:cNvSpPr/>
          <p:nvPr/>
        </p:nvSpPr>
        <p:spPr>
          <a:xfrm>
            <a:off x="2199600" y="307260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99" name="CustomShape 7"/>
          <p:cNvSpPr/>
          <p:nvPr/>
        </p:nvSpPr>
        <p:spPr>
          <a:xfrm>
            <a:off x="2199600" y="459684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00" name="CustomShape 8"/>
          <p:cNvSpPr/>
          <p:nvPr/>
        </p:nvSpPr>
        <p:spPr>
          <a:xfrm>
            <a:off x="9319320" y="459684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01" name="CustomShape 9"/>
          <p:cNvSpPr/>
          <p:nvPr/>
        </p:nvSpPr>
        <p:spPr>
          <a:xfrm>
            <a:off x="9298800" y="310932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grpSp>
        <p:nvGrpSpPr>
          <p:cNvPr id="102" name="Group 10"/>
          <p:cNvGrpSpPr/>
          <p:nvPr/>
        </p:nvGrpSpPr>
        <p:grpSpPr>
          <a:xfrm>
            <a:off x="4276080" y="1633680"/>
            <a:ext cx="3655800" cy="953640"/>
            <a:chOff x="4276080" y="1633680"/>
            <a:chExt cx="3655800" cy="953640"/>
          </a:xfrm>
        </p:grpSpPr>
        <p:sp>
          <p:nvSpPr>
            <p:cNvPr id="103" name="CustomShape 11"/>
            <p:cNvSpPr/>
            <p:nvPr/>
          </p:nvSpPr>
          <p:spPr>
            <a:xfrm>
              <a:off x="4290120" y="1633680"/>
              <a:ext cx="3641760" cy="9536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4" name="CustomShape 12"/>
            <p:cNvSpPr/>
            <p:nvPr/>
          </p:nvSpPr>
          <p:spPr>
            <a:xfrm>
              <a:off x="4276080" y="1849320"/>
              <a:ext cx="364176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Vererbung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105" name="Group 13"/>
          <p:cNvGrpSpPr/>
          <p:nvPr/>
        </p:nvGrpSpPr>
        <p:grpSpPr>
          <a:xfrm>
            <a:off x="4290120" y="2940840"/>
            <a:ext cx="3641760" cy="1375560"/>
            <a:chOff x="4290120" y="2940840"/>
            <a:chExt cx="3641760" cy="1375560"/>
          </a:xfrm>
        </p:grpSpPr>
        <p:sp>
          <p:nvSpPr>
            <p:cNvPr id="106" name="CustomShape 14"/>
            <p:cNvSpPr/>
            <p:nvPr/>
          </p:nvSpPr>
          <p:spPr>
            <a:xfrm>
              <a:off x="4290120" y="2940840"/>
              <a:ext cx="3641760" cy="13755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7" name="CustomShape 15"/>
            <p:cNvSpPr/>
            <p:nvPr/>
          </p:nvSpPr>
          <p:spPr>
            <a:xfrm>
              <a:off x="4409640" y="2986200"/>
              <a:ext cx="3402720" cy="11876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400" spc="-1" strike="noStrike">
                  <a:solidFill>
                    <a:srgbClr val="002060"/>
                  </a:solidFill>
                  <a:latin typeface="Calibri"/>
                </a:rPr>
                <a:t>Entnahmen vor 12 Jahren</a:t>
              </a:r>
              <a:endParaRPr b="0" lang="en-US" sz="24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2400" spc="-1" strike="noStrike">
                  <a:solidFill>
                    <a:srgbClr val="002060"/>
                  </a:solidFill>
                  <a:latin typeface="Calibri"/>
                </a:rPr>
                <a:t>Haltedauer und Alter </a:t>
              </a:r>
              <a:endParaRPr b="0" lang="en-US" sz="24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2400" spc="-1" strike="noStrike">
                  <a:solidFill>
                    <a:srgbClr val="002060"/>
                  </a:solidFill>
                  <a:latin typeface="Calibri"/>
                </a:rPr>
                <a:t>unter 62 Jahren</a:t>
              </a:r>
              <a:endParaRPr b="0" lang="en-US" sz="2400" spc="-1" strike="noStrike">
                <a:latin typeface="Arial"/>
              </a:endParaRPr>
            </a:p>
          </p:txBody>
        </p:sp>
      </p:grpSp>
      <p:grpSp>
        <p:nvGrpSpPr>
          <p:cNvPr id="108" name="Group 16"/>
          <p:cNvGrpSpPr/>
          <p:nvPr/>
        </p:nvGrpSpPr>
        <p:grpSpPr>
          <a:xfrm>
            <a:off x="4276080" y="4669920"/>
            <a:ext cx="3654720" cy="1187640"/>
            <a:chOff x="4276080" y="4669920"/>
            <a:chExt cx="3654720" cy="1187640"/>
          </a:xfrm>
        </p:grpSpPr>
        <p:sp>
          <p:nvSpPr>
            <p:cNvPr id="109" name="CustomShape 17"/>
            <p:cNvSpPr/>
            <p:nvPr/>
          </p:nvSpPr>
          <p:spPr>
            <a:xfrm>
              <a:off x="4276080" y="4671360"/>
              <a:ext cx="3641760" cy="10987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0" name="CustomShape 18"/>
            <p:cNvSpPr/>
            <p:nvPr/>
          </p:nvSpPr>
          <p:spPr>
            <a:xfrm>
              <a:off x="4289040" y="4669920"/>
              <a:ext cx="3641760" cy="11876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400" spc="-1" strike="noStrike">
                  <a:solidFill>
                    <a:srgbClr val="002060"/>
                  </a:solidFill>
                  <a:latin typeface="Calibri"/>
                </a:rPr>
                <a:t>Entnahmen nach 12 Jahren </a:t>
              </a:r>
              <a:endParaRPr b="0" lang="en-US" sz="24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2400" spc="-1" strike="noStrike">
                  <a:solidFill>
                    <a:srgbClr val="002060"/>
                  </a:solidFill>
                  <a:latin typeface="Calibri"/>
                </a:rPr>
                <a:t>und  Endalter mind. </a:t>
              </a:r>
              <a:endParaRPr b="0" lang="en-US" sz="24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2400" spc="-1" strike="noStrike">
                  <a:solidFill>
                    <a:srgbClr val="002060"/>
                  </a:solidFill>
                  <a:latin typeface="Calibri"/>
                </a:rPr>
                <a:t>62 Jahre</a:t>
              </a:r>
              <a:endParaRPr b="0" lang="en-US" sz="24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6" dur="indefinite" restart="never" nodeType="tmRoot">
          <p:childTnLst>
            <p:seq>
              <p:cTn id="197" dur="indefinite" nodeType="mainSeq"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0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0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14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2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2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31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3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4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4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Table 1"/>
          <p:cNvGraphicFramePr/>
          <p:nvPr/>
        </p:nvGraphicFramePr>
        <p:xfrm>
          <a:off x="3156120" y="16200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Steuerliche Betrachtung</a:t>
                      </a:r>
                      <a:endParaRPr b="0" lang="en-US" sz="32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" name="Table 2"/>
          <p:cNvGraphicFramePr/>
          <p:nvPr/>
        </p:nvGraphicFramePr>
        <p:xfrm>
          <a:off x="1057680" y="91656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Klassisches Depot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" name="Table 3"/>
          <p:cNvGraphicFramePr/>
          <p:nvPr/>
        </p:nvGraphicFramePr>
        <p:xfrm>
          <a:off x="8021160" y="92268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myLife Invest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114" name="CustomShape 4"/>
          <p:cNvSpPr/>
          <p:nvPr/>
        </p:nvSpPr>
        <p:spPr>
          <a:xfrm>
            <a:off x="2199600" y="16750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15" name="CustomShape 5"/>
          <p:cNvSpPr/>
          <p:nvPr/>
        </p:nvSpPr>
        <p:spPr>
          <a:xfrm>
            <a:off x="9298800" y="162216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16" name="CustomShape 6"/>
          <p:cNvSpPr/>
          <p:nvPr/>
        </p:nvSpPr>
        <p:spPr>
          <a:xfrm>
            <a:off x="2199600" y="307260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17" name="CustomShape 7"/>
          <p:cNvSpPr/>
          <p:nvPr/>
        </p:nvSpPr>
        <p:spPr>
          <a:xfrm>
            <a:off x="2199600" y="459684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18" name="CustomShape 8"/>
          <p:cNvSpPr/>
          <p:nvPr/>
        </p:nvSpPr>
        <p:spPr>
          <a:xfrm>
            <a:off x="9319320" y="459684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19" name="CustomShape 9"/>
          <p:cNvSpPr/>
          <p:nvPr/>
        </p:nvSpPr>
        <p:spPr>
          <a:xfrm>
            <a:off x="9298800" y="310932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20" name="CustomShape 10"/>
          <p:cNvSpPr/>
          <p:nvPr/>
        </p:nvSpPr>
        <p:spPr>
          <a:xfrm>
            <a:off x="229680" y="1701000"/>
            <a:ext cx="3939120" cy="8218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Volle Abgeltungssteuerlast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für die Erben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1" name="CustomShape 11"/>
          <p:cNvSpPr/>
          <p:nvPr/>
        </p:nvSpPr>
        <p:spPr>
          <a:xfrm>
            <a:off x="8053200" y="1704240"/>
            <a:ext cx="3939120" cy="8218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Komplette Abgeltungssteuer-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freiheit für die Erben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2" name="CustomShape 12"/>
          <p:cNvSpPr/>
          <p:nvPr/>
        </p:nvSpPr>
        <p:spPr>
          <a:xfrm>
            <a:off x="229680" y="3355560"/>
            <a:ext cx="3939120" cy="4561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Abgeltungssteuer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3" name="CustomShape 13"/>
          <p:cNvSpPr/>
          <p:nvPr/>
        </p:nvSpPr>
        <p:spPr>
          <a:xfrm>
            <a:off x="8034480" y="3393720"/>
            <a:ext cx="3939120" cy="4561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Abgeltungssteuer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4" name="CustomShape 14"/>
          <p:cNvSpPr/>
          <p:nvPr/>
        </p:nvSpPr>
        <p:spPr>
          <a:xfrm>
            <a:off x="217080" y="4885200"/>
            <a:ext cx="3939120" cy="4561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Abgeltungssteuer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5" name="CustomShape 15"/>
          <p:cNvSpPr/>
          <p:nvPr/>
        </p:nvSpPr>
        <p:spPr>
          <a:xfrm>
            <a:off x="8021160" y="4885200"/>
            <a:ext cx="3939120" cy="456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Halbertragssteuer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126" name="Group 16"/>
          <p:cNvGrpSpPr/>
          <p:nvPr/>
        </p:nvGrpSpPr>
        <p:grpSpPr>
          <a:xfrm>
            <a:off x="4276080" y="1633680"/>
            <a:ext cx="3655800" cy="953640"/>
            <a:chOff x="4276080" y="1633680"/>
            <a:chExt cx="3655800" cy="953640"/>
          </a:xfrm>
        </p:grpSpPr>
        <p:sp>
          <p:nvSpPr>
            <p:cNvPr id="127" name="CustomShape 17"/>
            <p:cNvSpPr/>
            <p:nvPr/>
          </p:nvSpPr>
          <p:spPr>
            <a:xfrm>
              <a:off x="4290120" y="1633680"/>
              <a:ext cx="3641760" cy="9536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8" name="CustomShape 18"/>
            <p:cNvSpPr/>
            <p:nvPr/>
          </p:nvSpPr>
          <p:spPr>
            <a:xfrm>
              <a:off x="4276080" y="1849320"/>
              <a:ext cx="364176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Vererbung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129" name="Group 19"/>
          <p:cNvGrpSpPr/>
          <p:nvPr/>
        </p:nvGrpSpPr>
        <p:grpSpPr>
          <a:xfrm>
            <a:off x="4290120" y="2940840"/>
            <a:ext cx="3641760" cy="1375560"/>
            <a:chOff x="4290120" y="2940840"/>
            <a:chExt cx="3641760" cy="1375560"/>
          </a:xfrm>
        </p:grpSpPr>
        <p:sp>
          <p:nvSpPr>
            <p:cNvPr id="130" name="CustomShape 20"/>
            <p:cNvSpPr/>
            <p:nvPr/>
          </p:nvSpPr>
          <p:spPr>
            <a:xfrm>
              <a:off x="4290120" y="2940840"/>
              <a:ext cx="3641760" cy="13755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1" name="CustomShape 21"/>
            <p:cNvSpPr/>
            <p:nvPr/>
          </p:nvSpPr>
          <p:spPr>
            <a:xfrm>
              <a:off x="4409640" y="2986200"/>
              <a:ext cx="3402720" cy="11876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400" spc="-1" strike="noStrike">
                  <a:solidFill>
                    <a:srgbClr val="002060"/>
                  </a:solidFill>
                  <a:latin typeface="Calibri"/>
                </a:rPr>
                <a:t>Entnahmen vor 12 Jahren</a:t>
              </a:r>
              <a:endParaRPr b="0" lang="en-US" sz="24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2400" spc="-1" strike="noStrike">
                  <a:solidFill>
                    <a:srgbClr val="002060"/>
                  </a:solidFill>
                  <a:latin typeface="Calibri"/>
                </a:rPr>
                <a:t>Haltedauer und Alter </a:t>
              </a:r>
              <a:endParaRPr b="0" lang="en-US" sz="24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2400" spc="-1" strike="noStrike">
                  <a:solidFill>
                    <a:srgbClr val="002060"/>
                  </a:solidFill>
                  <a:latin typeface="Calibri"/>
                </a:rPr>
                <a:t>unter 62 Jahren</a:t>
              </a:r>
              <a:endParaRPr b="0" lang="en-US" sz="2400" spc="-1" strike="noStrike">
                <a:latin typeface="Arial"/>
              </a:endParaRPr>
            </a:p>
          </p:txBody>
        </p:sp>
      </p:grpSp>
      <p:grpSp>
        <p:nvGrpSpPr>
          <p:cNvPr id="132" name="Group 22"/>
          <p:cNvGrpSpPr/>
          <p:nvPr/>
        </p:nvGrpSpPr>
        <p:grpSpPr>
          <a:xfrm>
            <a:off x="4276080" y="4669920"/>
            <a:ext cx="3654720" cy="1187640"/>
            <a:chOff x="4276080" y="4669920"/>
            <a:chExt cx="3654720" cy="1187640"/>
          </a:xfrm>
        </p:grpSpPr>
        <p:sp>
          <p:nvSpPr>
            <p:cNvPr id="133" name="CustomShape 23"/>
            <p:cNvSpPr/>
            <p:nvPr/>
          </p:nvSpPr>
          <p:spPr>
            <a:xfrm>
              <a:off x="4276080" y="4671360"/>
              <a:ext cx="3641760" cy="10987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4" name="CustomShape 24"/>
            <p:cNvSpPr/>
            <p:nvPr/>
          </p:nvSpPr>
          <p:spPr>
            <a:xfrm>
              <a:off x="4289040" y="4669920"/>
              <a:ext cx="3641760" cy="11876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400" spc="-1" strike="noStrike">
                  <a:solidFill>
                    <a:srgbClr val="002060"/>
                  </a:solidFill>
                  <a:latin typeface="Calibri"/>
                </a:rPr>
                <a:t>Entnahmen nach 12 Jahren </a:t>
              </a:r>
              <a:endParaRPr b="0" lang="en-US" sz="24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2400" spc="-1" strike="noStrike">
                  <a:solidFill>
                    <a:srgbClr val="002060"/>
                  </a:solidFill>
                  <a:latin typeface="Calibri"/>
                </a:rPr>
                <a:t>und  Endalter mind. </a:t>
              </a:r>
              <a:endParaRPr b="0" lang="en-US" sz="24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2400" spc="-1" strike="noStrike">
                  <a:solidFill>
                    <a:srgbClr val="002060"/>
                  </a:solidFill>
                  <a:latin typeface="Calibri"/>
                </a:rPr>
                <a:t>62 Jahre</a:t>
              </a:r>
              <a:endParaRPr b="0" lang="en-US" sz="24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49" dur="indefinite" restart="never" nodeType="tmRoot">
          <p:childTnLst>
            <p:seq>
              <p:cTn id="250" dur="indefinite" nodeType="mainSeq"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nodeType="with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254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5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25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500"/>
                            </p:stCondLst>
                            <p:childTnLst>
                              <p:par>
                                <p:cTn id="259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6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267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8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26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1000"/>
                            </p:stCondLst>
                            <p:childTnLst>
                              <p:par>
                                <p:cTn id="272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76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280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1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28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000"/>
                            </p:stCondLst>
                            <p:childTnLst>
                              <p:par>
                                <p:cTn id="285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89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293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4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295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1000"/>
                            </p:stCondLst>
                            <p:childTnLst>
                              <p:par>
                                <p:cTn id="298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0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306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7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308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1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4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1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319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0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32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500"/>
                            </p:stCondLst>
                            <p:childTnLst>
                              <p:par>
                                <p:cTn id="324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28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" name="Table 1"/>
          <p:cNvGraphicFramePr/>
          <p:nvPr/>
        </p:nvGraphicFramePr>
        <p:xfrm>
          <a:off x="3156120" y="16200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Steuerliche Betrachtung</a:t>
                      </a:r>
                      <a:endParaRPr b="0" lang="en-US" sz="32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6" name="Table 2"/>
          <p:cNvGraphicFramePr/>
          <p:nvPr/>
        </p:nvGraphicFramePr>
        <p:xfrm>
          <a:off x="1057680" y="91656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Klassisches Depot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7" name="Table 3"/>
          <p:cNvGraphicFramePr/>
          <p:nvPr/>
        </p:nvGraphicFramePr>
        <p:xfrm>
          <a:off x="8021160" y="92268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myLife Invest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138" name="CustomShape 4"/>
          <p:cNvSpPr/>
          <p:nvPr/>
        </p:nvSpPr>
        <p:spPr>
          <a:xfrm>
            <a:off x="2199600" y="20800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39" name="CustomShape 5"/>
          <p:cNvSpPr/>
          <p:nvPr/>
        </p:nvSpPr>
        <p:spPr>
          <a:xfrm>
            <a:off x="9298800" y="201384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40" name="CustomShape 6"/>
          <p:cNvSpPr/>
          <p:nvPr/>
        </p:nvSpPr>
        <p:spPr>
          <a:xfrm>
            <a:off x="2199600" y="415872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41" name="CustomShape 7"/>
          <p:cNvSpPr/>
          <p:nvPr/>
        </p:nvSpPr>
        <p:spPr>
          <a:xfrm>
            <a:off x="9298800" y="415872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grpSp>
        <p:nvGrpSpPr>
          <p:cNvPr id="142" name="Group 8"/>
          <p:cNvGrpSpPr/>
          <p:nvPr/>
        </p:nvGrpSpPr>
        <p:grpSpPr>
          <a:xfrm>
            <a:off x="4261680" y="2068560"/>
            <a:ext cx="3656160" cy="953640"/>
            <a:chOff x="4261680" y="2068560"/>
            <a:chExt cx="3656160" cy="953640"/>
          </a:xfrm>
        </p:grpSpPr>
        <p:sp>
          <p:nvSpPr>
            <p:cNvPr id="143" name="CustomShape 9"/>
            <p:cNvSpPr/>
            <p:nvPr/>
          </p:nvSpPr>
          <p:spPr>
            <a:xfrm>
              <a:off x="4276080" y="2068560"/>
              <a:ext cx="3641760" cy="9536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4" name="CustomShape 10"/>
            <p:cNvSpPr/>
            <p:nvPr/>
          </p:nvSpPr>
          <p:spPr>
            <a:xfrm>
              <a:off x="4261680" y="2283840"/>
              <a:ext cx="364176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Teilfreistellung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145" name="Group 11"/>
          <p:cNvGrpSpPr/>
          <p:nvPr/>
        </p:nvGrpSpPr>
        <p:grpSpPr>
          <a:xfrm>
            <a:off x="4276080" y="4232880"/>
            <a:ext cx="3641760" cy="914040"/>
            <a:chOff x="4276080" y="4232880"/>
            <a:chExt cx="3641760" cy="914040"/>
          </a:xfrm>
        </p:grpSpPr>
        <p:sp>
          <p:nvSpPr>
            <p:cNvPr id="146" name="CustomShape 12"/>
            <p:cNvSpPr/>
            <p:nvPr/>
          </p:nvSpPr>
          <p:spPr>
            <a:xfrm>
              <a:off x="4276080" y="4232880"/>
              <a:ext cx="3641760" cy="9140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7" name="CustomShape 13"/>
            <p:cNvSpPr/>
            <p:nvPr/>
          </p:nvSpPr>
          <p:spPr>
            <a:xfrm>
              <a:off x="4974120" y="4466880"/>
              <a:ext cx="2217240" cy="4554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400" spc="-1" strike="noStrike">
                  <a:solidFill>
                    <a:srgbClr val="002060"/>
                  </a:solidFill>
                  <a:latin typeface="Calibri"/>
                </a:rPr>
                <a:t>Steuererklärung</a:t>
              </a:r>
              <a:endParaRPr b="0" lang="en-US" sz="24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29" dur="indefinite" restart="never" nodeType="tmRoot">
          <p:childTnLst>
            <p:seq>
              <p:cTn id="330" dur="indefinite" nodeType="mainSeq"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3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1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42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4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2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5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7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59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64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" name="Table 1"/>
          <p:cNvGraphicFramePr/>
          <p:nvPr/>
        </p:nvGraphicFramePr>
        <p:xfrm>
          <a:off x="3156120" y="162000"/>
          <a:ext cx="5881320" cy="360000"/>
        </p:xfrm>
        <a:graphic>
          <a:graphicData uri="http://schemas.openxmlformats.org/drawingml/2006/table">
            <a:tbl>
              <a:tblPr/>
              <a:tblGrid>
                <a:gridCol w="588168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Steuerliche Betrachtung</a:t>
                      </a:r>
                      <a:endParaRPr b="0" lang="en-US" sz="32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9" name="Table 2"/>
          <p:cNvGraphicFramePr/>
          <p:nvPr/>
        </p:nvGraphicFramePr>
        <p:xfrm>
          <a:off x="1057680" y="91656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Klassisches Depot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0" name="Table 3"/>
          <p:cNvGraphicFramePr/>
          <p:nvPr/>
        </p:nvGraphicFramePr>
        <p:xfrm>
          <a:off x="8021160" y="922680"/>
          <a:ext cx="3098520" cy="360000"/>
        </p:xfrm>
        <a:graphic>
          <a:graphicData uri="http://schemas.openxmlformats.org/drawingml/2006/table">
            <a:tbl>
              <a:tblPr/>
              <a:tblGrid>
                <a:gridCol w="3098520"/>
              </a:tblGrid>
              <a:tr h="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2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myLife Invest</a:t>
                      </a:r>
                      <a:endParaRPr b="0" lang="en-US" sz="2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151" name="CustomShape 4"/>
          <p:cNvSpPr/>
          <p:nvPr/>
        </p:nvSpPr>
        <p:spPr>
          <a:xfrm>
            <a:off x="2199600" y="208008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52" name="CustomShape 5"/>
          <p:cNvSpPr/>
          <p:nvPr/>
        </p:nvSpPr>
        <p:spPr>
          <a:xfrm>
            <a:off x="9298800" y="201384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53" name="CustomShape 6"/>
          <p:cNvSpPr/>
          <p:nvPr/>
        </p:nvSpPr>
        <p:spPr>
          <a:xfrm>
            <a:off x="2199600" y="415872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54" name="CustomShape 7"/>
          <p:cNvSpPr/>
          <p:nvPr/>
        </p:nvSpPr>
        <p:spPr>
          <a:xfrm>
            <a:off x="9298800" y="4158720"/>
            <a:ext cx="8150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Arial Black"/>
              </a:rPr>
              <a:t>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55" name="CustomShape 8"/>
          <p:cNvSpPr/>
          <p:nvPr/>
        </p:nvSpPr>
        <p:spPr>
          <a:xfrm>
            <a:off x="184320" y="1814760"/>
            <a:ext cx="3939120" cy="155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Je nach Fondsart: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z.B. 30% bei Aktienfonds,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15% bei Mischfonds,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60% bei Immobilienfonds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56" name="CustomShape 9"/>
          <p:cNvSpPr/>
          <p:nvPr/>
        </p:nvSpPr>
        <p:spPr>
          <a:xfrm>
            <a:off x="8056080" y="1956240"/>
            <a:ext cx="3939120" cy="1187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Pauschale Teilfreistellung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von 15% bei Kapitalleistung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auf alle Fondserträge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57" name="CustomShape 10"/>
          <p:cNvSpPr/>
          <p:nvPr/>
        </p:nvSpPr>
        <p:spPr>
          <a:xfrm>
            <a:off x="184320" y="4274640"/>
            <a:ext cx="3939120" cy="8218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Einzelaufstellung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(mit jeweils 4 Werten)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58" name="CustomShape 11"/>
          <p:cNvSpPr/>
          <p:nvPr/>
        </p:nvSpPr>
        <p:spPr>
          <a:xfrm>
            <a:off x="8056080" y="4250880"/>
            <a:ext cx="3939120" cy="8218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ff00"/>
                </a:solidFill>
                <a:latin typeface="Calibri"/>
              </a:rPr>
              <a:t>Keine Einzelaufstellungspflicht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159" name="Group 12"/>
          <p:cNvGrpSpPr/>
          <p:nvPr/>
        </p:nvGrpSpPr>
        <p:grpSpPr>
          <a:xfrm>
            <a:off x="4261680" y="2068560"/>
            <a:ext cx="3656160" cy="953640"/>
            <a:chOff x="4261680" y="2068560"/>
            <a:chExt cx="3656160" cy="953640"/>
          </a:xfrm>
        </p:grpSpPr>
        <p:sp>
          <p:nvSpPr>
            <p:cNvPr id="160" name="CustomShape 13"/>
            <p:cNvSpPr/>
            <p:nvPr/>
          </p:nvSpPr>
          <p:spPr>
            <a:xfrm>
              <a:off x="4276080" y="2068560"/>
              <a:ext cx="3641760" cy="9536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1" name="CustomShape 14"/>
            <p:cNvSpPr/>
            <p:nvPr/>
          </p:nvSpPr>
          <p:spPr>
            <a:xfrm>
              <a:off x="4261680" y="2283840"/>
              <a:ext cx="3641760" cy="51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800" spc="-1" strike="noStrike">
                  <a:solidFill>
                    <a:srgbClr val="002060"/>
                  </a:solidFill>
                  <a:latin typeface="Calibri"/>
                </a:rPr>
                <a:t>Teilfreistellung</a:t>
              </a:r>
              <a:endParaRPr b="0" lang="en-US" sz="2800" spc="-1" strike="noStrike">
                <a:latin typeface="Arial"/>
              </a:endParaRPr>
            </a:p>
          </p:txBody>
        </p:sp>
      </p:grpSp>
      <p:grpSp>
        <p:nvGrpSpPr>
          <p:cNvPr id="162" name="Group 15"/>
          <p:cNvGrpSpPr/>
          <p:nvPr/>
        </p:nvGrpSpPr>
        <p:grpSpPr>
          <a:xfrm>
            <a:off x="4276080" y="4232880"/>
            <a:ext cx="3641760" cy="914040"/>
            <a:chOff x="4276080" y="4232880"/>
            <a:chExt cx="3641760" cy="914040"/>
          </a:xfrm>
        </p:grpSpPr>
        <p:sp>
          <p:nvSpPr>
            <p:cNvPr id="163" name="CustomShape 16"/>
            <p:cNvSpPr/>
            <p:nvPr/>
          </p:nvSpPr>
          <p:spPr>
            <a:xfrm>
              <a:off x="4276080" y="4232880"/>
              <a:ext cx="3641760" cy="9140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4" name="CustomShape 17"/>
            <p:cNvSpPr/>
            <p:nvPr/>
          </p:nvSpPr>
          <p:spPr>
            <a:xfrm>
              <a:off x="4974120" y="4466880"/>
              <a:ext cx="2217240" cy="4554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2400" spc="-1" strike="noStrike">
                  <a:solidFill>
                    <a:srgbClr val="002060"/>
                  </a:solidFill>
                  <a:latin typeface="Calibri"/>
                </a:rPr>
                <a:t>Steuererklärung</a:t>
              </a:r>
              <a:endParaRPr b="0" lang="en-US" sz="24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65" dur="indefinite" restart="never" nodeType="tmRoot">
          <p:childTnLst>
            <p:seq>
              <p:cTn id="366" dur="indefinite" nodeType="mainSeq"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nodeType="with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370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1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37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500"/>
                            </p:stCondLst>
                            <p:childTnLst>
                              <p:par>
                                <p:cTn id="375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79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383"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4"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385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8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1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92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396" dur="1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7" dur="1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398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1000"/>
                            </p:stCondLst>
                            <p:childTnLst>
                              <p:par>
                                <p:cTn id="401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3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4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05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409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0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411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000"/>
                            </p:stCondLst>
                            <p:childTnLst>
                              <p:par>
                                <p:cTn id="414" nodeType="afterEffect" fill="hold" presetClass="entr" presetID="5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6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7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18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LibreOffice/6.1.5.1$Linux_X86_64 LibreOffice_project/10$Build-1</Application>
  <Words>874</Words>
  <Paragraphs>295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2020-03-03T18:26:18Z</dcterms:created>
  <dc:creator>Peti</dc:creator>
  <dc:description/>
  <dc:language>en-US</dc:language>
  <cp:lastModifiedBy>Ich</cp:lastModifiedBy>
  <dcterms:modified xsi:type="dcterms:W3CDTF">2020-04-23T15:29:07Z</dcterms:modified>
  <cp:revision>39</cp:revision>
  <dc:subject/>
  <dc:title>PowerPoint-Präsentation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Breitbild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24</vt:i4>
  </property>
</Properties>
</file>